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72" r:id="rId3"/>
    <p:sldId id="261" r:id="rId4"/>
    <p:sldId id="283" r:id="rId5"/>
    <p:sldId id="284" r:id="rId6"/>
    <p:sldId id="285" r:id="rId7"/>
    <p:sldId id="286" r:id="rId8"/>
    <p:sldId id="287" r:id="rId9"/>
    <p:sldId id="288" r:id="rId10"/>
    <p:sldId id="258" r:id="rId11"/>
    <p:sldId id="263" r:id="rId12"/>
    <p:sldId id="264" r:id="rId13"/>
    <p:sldId id="262" r:id="rId14"/>
    <p:sldId id="270" r:id="rId15"/>
    <p:sldId id="268" r:id="rId16"/>
    <p:sldId id="265" r:id="rId17"/>
    <p:sldId id="267" r:id="rId18"/>
    <p:sldId id="266" r:id="rId19"/>
    <p:sldId id="282" r:id="rId20"/>
    <p:sldId id="279" r:id="rId21"/>
    <p:sldId id="280" r:id="rId22"/>
    <p:sldId id="281" r:id="rId23"/>
    <p:sldId id="277" r:id="rId24"/>
    <p:sldId id="276" r:id="rId25"/>
    <p:sldId id="278" r:id="rId26"/>
    <p:sldId id="290"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9"/>
    <p:restoredTop sz="84475"/>
  </p:normalViewPr>
  <p:slideViewPr>
    <p:cSldViewPr snapToGrid="0" snapToObjects="1">
      <p:cViewPr varScale="1">
        <p:scale>
          <a:sx n="90" d="100"/>
          <a:sy n="90" d="100"/>
        </p:scale>
        <p:origin x="1152" y="20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E1FF2-3CEB-9D4D-A902-187CE0F84F7D}" type="datetimeFigureOut">
              <a:rPr lang="en-GB" smtClean="0"/>
              <a:t>25/03/2019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90138-FC56-5444-8FFE-B35A09C3EC15}" type="slidenum">
              <a:rPr lang="en-GB" smtClean="0"/>
              <a:t>‹#›</a:t>
            </a:fld>
            <a:endParaRPr lang="en-GB"/>
          </a:p>
        </p:txBody>
      </p:sp>
    </p:spTree>
    <p:extLst>
      <p:ext uri="{BB962C8B-B14F-4D97-AF65-F5344CB8AC3E}">
        <p14:creationId xmlns:p14="http://schemas.microsoft.com/office/powerpoint/2010/main" val="186034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34C4-801B-8B4C-9F6B-88AD28A3D6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3BBB9-9254-0E43-A090-49122EB366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2AFFD7-A10C-7445-81B9-C53218B63305}"/>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5" name="Footer Placeholder 4">
            <a:extLst>
              <a:ext uri="{FF2B5EF4-FFF2-40B4-BE49-F238E27FC236}">
                <a16:creationId xmlns:a16="http://schemas.microsoft.com/office/drawing/2014/main" id="{32E7FDAE-8A1D-FE49-9A8C-D641AEC84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5B2B8-9FD2-B740-9B0D-247FF479EC3C}"/>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117706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B41F-0D5A-DC4C-B6C5-81D2F5BAB8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A7572B-01A8-A146-A6FD-A7F9BC4F0C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3D141-ECEE-D046-BBEE-27B2C64CD2B8}"/>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5" name="Footer Placeholder 4">
            <a:extLst>
              <a:ext uri="{FF2B5EF4-FFF2-40B4-BE49-F238E27FC236}">
                <a16:creationId xmlns:a16="http://schemas.microsoft.com/office/drawing/2014/main" id="{1D7E0400-F2F2-7441-9E00-D9D5FC3F9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124C6-2B65-6B4D-8AB9-7F1FF716C4C0}"/>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349862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B8BC0-D296-5048-AFE7-816BB7A58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9C98-FED6-8145-A247-94B7F7C71F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9F0CA-D49E-6D4A-B075-676003831A2B}"/>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5" name="Footer Placeholder 4">
            <a:extLst>
              <a:ext uri="{FF2B5EF4-FFF2-40B4-BE49-F238E27FC236}">
                <a16:creationId xmlns:a16="http://schemas.microsoft.com/office/drawing/2014/main" id="{96ACCEFF-46B0-A64F-A574-7935AE603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69BE2-7926-F845-9B4D-2FA6E481382B}"/>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13716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775D-B070-C74C-9E90-BD5047442D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2421D-ABD7-B54B-A86C-6BB03EBE9C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4F9C3-2C35-B54B-9D1B-941E8962FCA3}"/>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5" name="Footer Placeholder 4">
            <a:extLst>
              <a:ext uri="{FF2B5EF4-FFF2-40B4-BE49-F238E27FC236}">
                <a16:creationId xmlns:a16="http://schemas.microsoft.com/office/drawing/2014/main" id="{B453F587-74C2-604F-A6A5-C1F374FF9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D87B3-C78E-D040-B22E-228D5F86BF78}"/>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10296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34E9-5C68-314F-932B-7437007B1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B4D365-7B7E-1C44-9663-131A6B0F5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65AE28-35ED-D347-B980-075C2E52C83F}"/>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5" name="Footer Placeholder 4">
            <a:extLst>
              <a:ext uri="{FF2B5EF4-FFF2-40B4-BE49-F238E27FC236}">
                <a16:creationId xmlns:a16="http://schemas.microsoft.com/office/drawing/2014/main" id="{64ACEC8D-425F-8543-A145-59FB1B5BD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3908D-99DA-0041-B725-43DAF9E7735C}"/>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316295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71C6-BCD1-354B-89CC-496988DF0A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A3F58-ED07-2141-A5E0-EC316AFC8F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DC6E1-5D0C-A348-9C34-6C83807053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8B45BE-3814-394A-A1FB-ABFFA058107A}"/>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6" name="Footer Placeholder 5">
            <a:extLst>
              <a:ext uri="{FF2B5EF4-FFF2-40B4-BE49-F238E27FC236}">
                <a16:creationId xmlns:a16="http://schemas.microsoft.com/office/drawing/2014/main" id="{DF77C861-D034-FB45-8BAC-1F378BC8A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ACEF8-0918-8D4E-BAE4-898DC38A3B91}"/>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190090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5D32-546D-F44A-A597-9AAC61863B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2B133D-C415-A549-8E2E-80ACACBDD8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17A850-AC5D-5141-8437-6C082F984C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986275-EAA1-B546-9E70-392CFD2996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2BD8BC-8AAE-ED40-829C-0331B1A9F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C2CF4F-B8D9-064F-8166-499D933F2B20}"/>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8" name="Footer Placeholder 7">
            <a:extLst>
              <a:ext uri="{FF2B5EF4-FFF2-40B4-BE49-F238E27FC236}">
                <a16:creationId xmlns:a16="http://schemas.microsoft.com/office/drawing/2014/main" id="{DBCE09E6-A6F1-3C4C-A0C3-70707BA3E1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47729-0D83-2841-B3F6-E772754897DC}"/>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81985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AB23-C53D-C442-9846-BAB3BA159C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60A0F9-D76D-F74F-893A-79638892DF82}"/>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4" name="Footer Placeholder 3">
            <a:extLst>
              <a:ext uri="{FF2B5EF4-FFF2-40B4-BE49-F238E27FC236}">
                <a16:creationId xmlns:a16="http://schemas.microsoft.com/office/drawing/2014/main" id="{CBE2865A-5B6F-094D-A790-FB8CD9F87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FDF29A-F54C-C941-B2AC-A5A034F8A0D4}"/>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176591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44853-4454-4B49-8F1A-189850ED7CF6}"/>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3" name="Footer Placeholder 2">
            <a:extLst>
              <a:ext uri="{FF2B5EF4-FFF2-40B4-BE49-F238E27FC236}">
                <a16:creationId xmlns:a16="http://schemas.microsoft.com/office/drawing/2014/main" id="{B4CCBE61-B37F-7043-88CC-4527DC59B5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943C1C-DCBE-6E45-B0DD-855D3CE38D6C}"/>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59428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AB44-CD66-924C-93AB-1A68B9A96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A0770D-FA1B-6542-B845-6CD6DE45A7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FE6EFC-E784-9B49-AF68-AEC19D84F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154537-617D-5848-979F-78633F3B00D0}"/>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6" name="Footer Placeholder 5">
            <a:extLst>
              <a:ext uri="{FF2B5EF4-FFF2-40B4-BE49-F238E27FC236}">
                <a16:creationId xmlns:a16="http://schemas.microsoft.com/office/drawing/2014/main" id="{435B397F-8455-254E-816C-D924F90CA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3F2B4-1513-964E-9070-08BD0806AA4B}"/>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3785306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B41C-D219-3845-AEEF-ADCD1EC52D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69B79B-D80F-4C42-A0A2-42C8DA7B9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B5CE5C-DBBB-2A4E-84C0-18FA17217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86568C-C8B7-F44B-BD73-449152C43DEB}"/>
              </a:ext>
            </a:extLst>
          </p:cNvPr>
          <p:cNvSpPr>
            <a:spLocks noGrp="1"/>
          </p:cNvSpPr>
          <p:nvPr>
            <p:ph type="dt" sz="half" idx="10"/>
          </p:nvPr>
        </p:nvSpPr>
        <p:spPr/>
        <p:txBody>
          <a:bodyPr/>
          <a:lstStyle/>
          <a:p>
            <a:fld id="{DFF2E881-856E-4142-86F8-9E45D547DFD4}" type="datetimeFigureOut">
              <a:rPr lang="en-US" smtClean="0"/>
              <a:t>3/25/19</a:t>
            </a:fld>
            <a:endParaRPr lang="en-US"/>
          </a:p>
        </p:txBody>
      </p:sp>
      <p:sp>
        <p:nvSpPr>
          <p:cNvPr id="6" name="Footer Placeholder 5">
            <a:extLst>
              <a:ext uri="{FF2B5EF4-FFF2-40B4-BE49-F238E27FC236}">
                <a16:creationId xmlns:a16="http://schemas.microsoft.com/office/drawing/2014/main" id="{230D5EF9-0650-3846-85FA-4F9C31B0D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360B2-A51D-9D48-A45E-18202199BDC1}"/>
              </a:ext>
            </a:extLst>
          </p:cNvPr>
          <p:cNvSpPr>
            <a:spLocks noGrp="1"/>
          </p:cNvSpPr>
          <p:nvPr>
            <p:ph type="sldNum" sz="quarter" idx="12"/>
          </p:nvPr>
        </p:nvSpPr>
        <p:spPr/>
        <p:txBody>
          <a:bodyPr/>
          <a:lstStyle/>
          <a:p>
            <a:fld id="{BE70262D-818A-5F4A-A8E6-86C23DD4A212}" type="slidenum">
              <a:rPr lang="en-US" smtClean="0"/>
              <a:t>‹#›</a:t>
            </a:fld>
            <a:endParaRPr lang="en-US"/>
          </a:p>
        </p:txBody>
      </p:sp>
    </p:spTree>
    <p:extLst>
      <p:ext uri="{BB962C8B-B14F-4D97-AF65-F5344CB8AC3E}">
        <p14:creationId xmlns:p14="http://schemas.microsoft.com/office/powerpoint/2010/main" val="330245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1CA179-D7C6-2444-889C-1C2F87245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C569F2-8816-3D41-A506-CA6C7E26CF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25457-C204-C047-9BC3-5786E0867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2E881-856E-4142-86F8-9E45D547DFD4}" type="datetimeFigureOut">
              <a:rPr lang="en-US" smtClean="0"/>
              <a:t>3/25/19</a:t>
            </a:fld>
            <a:endParaRPr lang="en-US"/>
          </a:p>
        </p:txBody>
      </p:sp>
      <p:sp>
        <p:nvSpPr>
          <p:cNvPr id="5" name="Footer Placeholder 4">
            <a:extLst>
              <a:ext uri="{FF2B5EF4-FFF2-40B4-BE49-F238E27FC236}">
                <a16:creationId xmlns:a16="http://schemas.microsoft.com/office/drawing/2014/main" id="{B8508B9C-7286-0743-82A4-9B1D6A384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8888BD-17D0-0841-96E8-EE1A3FF13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0262D-818A-5F4A-A8E6-86C23DD4A212}" type="slidenum">
              <a:rPr lang="en-US" smtClean="0"/>
              <a:t>‹#›</a:t>
            </a:fld>
            <a:endParaRPr lang="en-US"/>
          </a:p>
        </p:txBody>
      </p:sp>
    </p:spTree>
    <p:extLst>
      <p:ext uri="{BB962C8B-B14F-4D97-AF65-F5344CB8AC3E}">
        <p14:creationId xmlns:p14="http://schemas.microsoft.com/office/powerpoint/2010/main" val="59516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312" y="612845"/>
            <a:ext cx="10340574" cy="5632311"/>
          </a:xfrm>
          <a:prstGeom prst="rect">
            <a:avLst/>
          </a:prstGeom>
        </p:spPr>
        <p:txBody>
          <a:bodyPr wrap="square">
            <a:spAutoFit/>
          </a:bodyPr>
          <a:lstStyle/>
          <a:p>
            <a:r>
              <a:rPr lang="en-US" sz="6000" b="1" dirty="0">
                <a:latin typeface="Helvetica" charset="0"/>
              </a:rPr>
              <a:t>Writing a UKRI </a:t>
            </a:r>
            <a:r>
              <a:rPr lang="en-US" sz="6000" b="1" dirty="0">
                <a:effectLst/>
                <a:latin typeface="Helvetica" charset="0"/>
              </a:rPr>
              <a:t>Future Leaders Fellowship (FLF) Application </a:t>
            </a:r>
          </a:p>
          <a:p>
            <a:endParaRPr lang="en-US" sz="2000" dirty="0">
              <a:effectLst/>
              <a:latin typeface="Helvetica" charset="0"/>
            </a:endParaRPr>
          </a:p>
          <a:p>
            <a:endParaRPr lang="en-US" sz="2000" dirty="0">
              <a:effectLst/>
              <a:latin typeface="Helvetica" charset="0"/>
            </a:endParaRPr>
          </a:p>
          <a:p>
            <a:r>
              <a:rPr lang="en-US" sz="4000" b="1" dirty="0">
                <a:effectLst/>
                <a:latin typeface="Helvetica" charset="0"/>
              </a:rPr>
              <a:t>Professor Paul Rodgers </a:t>
            </a:r>
          </a:p>
          <a:p>
            <a:r>
              <a:rPr lang="en-US" sz="2000" b="1" dirty="0">
                <a:effectLst/>
                <a:latin typeface="Helvetica" charset="0"/>
              </a:rPr>
              <a:t>AHRC Design Leadership Fellow</a:t>
            </a:r>
          </a:p>
          <a:p>
            <a:r>
              <a:rPr lang="en-US" sz="2000" b="1" dirty="0">
                <a:latin typeface="Helvetica" charset="0"/>
              </a:rPr>
              <a:t>Imagination, Lancaster University</a:t>
            </a:r>
          </a:p>
          <a:p>
            <a:endParaRPr lang="en-US" sz="2000" b="1" dirty="0">
              <a:effectLst/>
              <a:latin typeface="Helvetica" charset="0"/>
            </a:endParaRPr>
          </a:p>
          <a:p>
            <a:r>
              <a:rPr lang="en-US" sz="2000" b="1" dirty="0">
                <a:latin typeface="Helvetica" charset="0"/>
              </a:rPr>
              <a:t>@</a:t>
            </a:r>
            <a:r>
              <a:rPr lang="en-US" sz="2000" b="1" dirty="0" err="1">
                <a:latin typeface="Helvetica" charset="0"/>
              </a:rPr>
              <a:t>paulstweet</a:t>
            </a:r>
            <a:endParaRPr lang="en-US" sz="2000" b="1" dirty="0">
              <a:latin typeface="Helvetica" charset="0"/>
            </a:endParaRPr>
          </a:p>
          <a:p>
            <a:r>
              <a:rPr lang="en-US" sz="2000" b="1" dirty="0">
                <a:effectLst/>
                <a:latin typeface="Helvetica" charset="0"/>
              </a:rPr>
              <a:t>@</a:t>
            </a:r>
            <a:r>
              <a:rPr lang="en-US" sz="2000" b="1" dirty="0" err="1">
                <a:effectLst/>
                <a:latin typeface="Helvetica" charset="0"/>
              </a:rPr>
              <a:t>AHRCDesignLF</a:t>
            </a:r>
            <a:endParaRPr lang="en-US" sz="2000" b="1" dirty="0">
              <a:effectLst/>
              <a:latin typeface="Helvetica" charset="0"/>
            </a:endParaRPr>
          </a:p>
        </p:txBody>
      </p:sp>
      <p:pic>
        <p:nvPicPr>
          <p:cNvPr id="8" name="Picture 7"/>
          <p:cNvPicPr>
            <a:picLocks noChangeAspect="1"/>
          </p:cNvPicPr>
          <p:nvPr/>
        </p:nvPicPr>
        <p:blipFill>
          <a:blip r:embed="rId2"/>
          <a:stretch>
            <a:fillRect/>
          </a:stretch>
        </p:blipFill>
        <p:spPr>
          <a:xfrm>
            <a:off x="7381027" y="6228561"/>
            <a:ext cx="1715022" cy="571674"/>
          </a:xfrm>
          <a:prstGeom prst="rect">
            <a:avLst/>
          </a:prstGeom>
        </p:spPr>
      </p:pic>
      <p:pic>
        <p:nvPicPr>
          <p:cNvPr id="9" name="Picture 8"/>
          <p:cNvPicPr>
            <a:picLocks noChangeAspect="1"/>
          </p:cNvPicPr>
          <p:nvPr/>
        </p:nvPicPr>
        <p:blipFill>
          <a:blip r:embed="rId3"/>
          <a:stretch>
            <a:fillRect/>
          </a:stretch>
        </p:blipFill>
        <p:spPr>
          <a:xfrm>
            <a:off x="8902918" y="6151671"/>
            <a:ext cx="1686576" cy="681277"/>
          </a:xfrm>
          <a:prstGeom prst="rect">
            <a:avLst/>
          </a:prstGeom>
        </p:spPr>
      </p:pic>
      <p:pic>
        <p:nvPicPr>
          <p:cNvPr id="10" name="Picture 9"/>
          <p:cNvPicPr>
            <a:picLocks noChangeAspect="1"/>
          </p:cNvPicPr>
          <p:nvPr/>
        </p:nvPicPr>
        <p:blipFill>
          <a:blip r:embed="rId4"/>
          <a:stretch>
            <a:fillRect/>
          </a:stretch>
        </p:blipFill>
        <p:spPr>
          <a:xfrm>
            <a:off x="10725541" y="6174287"/>
            <a:ext cx="1416355" cy="871603"/>
          </a:xfrm>
          <a:prstGeom prst="rect">
            <a:avLst/>
          </a:prstGeom>
        </p:spPr>
      </p:pic>
    </p:spTree>
    <p:extLst>
      <p:ext uri="{BB962C8B-B14F-4D97-AF65-F5344CB8AC3E}">
        <p14:creationId xmlns:p14="http://schemas.microsoft.com/office/powerpoint/2010/main" val="2318457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4E9E95-CC3B-DA42-9A33-992E8AA78F8B}"/>
              </a:ext>
            </a:extLst>
          </p:cNvPr>
          <p:cNvPicPr>
            <a:picLocks noChangeAspect="1"/>
          </p:cNvPicPr>
          <p:nvPr/>
        </p:nvPicPr>
        <p:blipFill>
          <a:blip r:embed="rId2"/>
          <a:stretch>
            <a:fillRect/>
          </a:stretch>
        </p:blipFill>
        <p:spPr>
          <a:xfrm>
            <a:off x="1516901" y="189000"/>
            <a:ext cx="9158199" cy="6480000"/>
          </a:xfrm>
          <a:prstGeom prst="rect">
            <a:avLst/>
          </a:prstGeom>
        </p:spPr>
      </p:pic>
      <p:sp>
        <p:nvSpPr>
          <p:cNvPr id="4" name="Rectangle 3">
            <a:extLst>
              <a:ext uri="{FF2B5EF4-FFF2-40B4-BE49-F238E27FC236}">
                <a16:creationId xmlns:a16="http://schemas.microsoft.com/office/drawing/2014/main" id="{813F7916-FB83-F445-B654-C9822F23F487}"/>
              </a:ext>
            </a:extLst>
          </p:cNvPr>
          <p:cNvSpPr/>
          <p:nvPr/>
        </p:nvSpPr>
        <p:spPr>
          <a:xfrm>
            <a:off x="9510144" y="4830080"/>
            <a:ext cx="914033" cy="1323439"/>
          </a:xfrm>
          <a:prstGeom prst="rect">
            <a:avLst/>
          </a:prstGeom>
        </p:spPr>
        <p:txBody>
          <a:bodyPr wrap="none">
            <a:spAutoFit/>
          </a:bodyPr>
          <a:lstStyle/>
          <a:p>
            <a:r>
              <a:rPr lang="en-US" sz="1600" b="1" dirty="0">
                <a:latin typeface="Helvetica" charset="0"/>
              </a:rPr>
              <a:t>Weeks</a:t>
            </a:r>
          </a:p>
          <a:p>
            <a:endParaRPr lang="en-US" sz="1600" b="1" dirty="0">
              <a:latin typeface="Helvetica" charset="0"/>
            </a:endParaRPr>
          </a:p>
          <a:p>
            <a:r>
              <a:rPr lang="en-US" sz="1600" b="1" dirty="0">
                <a:latin typeface="Helvetica" charset="0"/>
              </a:rPr>
              <a:t>Months</a:t>
            </a:r>
          </a:p>
          <a:p>
            <a:endParaRPr lang="en-US" sz="1600" b="1" dirty="0">
              <a:latin typeface="Helvetica" charset="0"/>
            </a:endParaRPr>
          </a:p>
          <a:p>
            <a:r>
              <a:rPr lang="en-US" sz="1600" b="1" dirty="0">
                <a:latin typeface="Helvetica" charset="0"/>
              </a:rPr>
              <a:t>Years</a:t>
            </a:r>
            <a:endParaRPr lang="en-US" sz="1600" dirty="0"/>
          </a:p>
        </p:txBody>
      </p:sp>
    </p:spTree>
    <p:extLst>
      <p:ext uri="{BB962C8B-B14F-4D97-AF65-F5344CB8AC3E}">
        <p14:creationId xmlns:p14="http://schemas.microsoft.com/office/powerpoint/2010/main" val="687308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F5771-DD8C-0048-AC8C-8B3F4573ABFA}"/>
              </a:ext>
            </a:extLst>
          </p:cNvPr>
          <p:cNvPicPr>
            <a:picLocks noChangeAspect="1"/>
          </p:cNvPicPr>
          <p:nvPr/>
        </p:nvPicPr>
        <p:blipFill>
          <a:blip r:embed="rId2"/>
          <a:stretch>
            <a:fillRect/>
          </a:stretch>
        </p:blipFill>
        <p:spPr>
          <a:xfrm>
            <a:off x="2317750" y="755650"/>
            <a:ext cx="7556500" cy="5346700"/>
          </a:xfrm>
          <a:prstGeom prst="rect">
            <a:avLst/>
          </a:prstGeom>
        </p:spPr>
      </p:pic>
      <p:sp>
        <p:nvSpPr>
          <p:cNvPr id="4" name="Rectangle 3">
            <a:extLst>
              <a:ext uri="{FF2B5EF4-FFF2-40B4-BE49-F238E27FC236}">
                <a16:creationId xmlns:a16="http://schemas.microsoft.com/office/drawing/2014/main" id="{7AB01FAD-7582-1A42-84D1-3D9619E2C05C}"/>
              </a:ext>
            </a:extLst>
          </p:cNvPr>
          <p:cNvSpPr/>
          <p:nvPr/>
        </p:nvSpPr>
        <p:spPr>
          <a:xfrm>
            <a:off x="1474573" y="295685"/>
            <a:ext cx="1069524" cy="369332"/>
          </a:xfrm>
          <a:prstGeom prst="rect">
            <a:avLst/>
          </a:prstGeom>
        </p:spPr>
        <p:txBody>
          <a:bodyPr wrap="none">
            <a:spAutoFit/>
          </a:bodyPr>
          <a:lstStyle/>
          <a:p>
            <a:r>
              <a:rPr lang="en-US" b="1" dirty="0">
                <a:latin typeface="Helvetica" charset="0"/>
              </a:rPr>
              <a:t>Outputs</a:t>
            </a:r>
            <a:endParaRPr lang="en-US" dirty="0"/>
          </a:p>
        </p:txBody>
      </p:sp>
    </p:spTree>
    <p:extLst>
      <p:ext uri="{BB962C8B-B14F-4D97-AF65-F5344CB8AC3E}">
        <p14:creationId xmlns:p14="http://schemas.microsoft.com/office/powerpoint/2010/main" val="1727627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AA210-7AE9-574D-A782-DF950A9911B4}"/>
              </a:ext>
            </a:extLst>
          </p:cNvPr>
          <p:cNvPicPr>
            <a:picLocks noChangeAspect="1"/>
          </p:cNvPicPr>
          <p:nvPr/>
        </p:nvPicPr>
        <p:blipFill>
          <a:blip r:embed="rId2"/>
          <a:stretch>
            <a:fillRect/>
          </a:stretch>
        </p:blipFill>
        <p:spPr>
          <a:xfrm>
            <a:off x="1229199" y="0"/>
            <a:ext cx="9733602" cy="6858000"/>
          </a:xfrm>
          <a:prstGeom prst="rect">
            <a:avLst/>
          </a:prstGeom>
        </p:spPr>
      </p:pic>
      <p:sp>
        <p:nvSpPr>
          <p:cNvPr id="3" name="Rectangle 2">
            <a:extLst>
              <a:ext uri="{FF2B5EF4-FFF2-40B4-BE49-F238E27FC236}">
                <a16:creationId xmlns:a16="http://schemas.microsoft.com/office/drawing/2014/main" id="{52A10D32-D878-4949-9569-14715B066EF9}"/>
              </a:ext>
            </a:extLst>
          </p:cNvPr>
          <p:cNvSpPr/>
          <p:nvPr/>
        </p:nvSpPr>
        <p:spPr>
          <a:xfrm>
            <a:off x="1474573" y="295685"/>
            <a:ext cx="1120820" cy="646331"/>
          </a:xfrm>
          <a:prstGeom prst="rect">
            <a:avLst/>
          </a:prstGeom>
        </p:spPr>
        <p:txBody>
          <a:bodyPr wrap="none">
            <a:spAutoFit/>
          </a:bodyPr>
          <a:lstStyle/>
          <a:p>
            <a:r>
              <a:rPr lang="en-US" b="1" dirty="0">
                <a:latin typeface="Helvetica" charset="0"/>
              </a:rPr>
              <a:t>Project </a:t>
            </a:r>
          </a:p>
          <a:p>
            <a:r>
              <a:rPr lang="en-US" b="1" dirty="0">
                <a:latin typeface="Helvetica" charset="0"/>
              </a:rPr>
              <a:t>Partners</a:t>
            </a:r>
            <a:endParaRPr lang="en-US" dirty="0"/>
          </a:p>
        </p:txBody>
      </p:sp>
    </p:spTree>
    <p:extLst>
      <p:ext uri="{BB962C8B-B14F-4D97-AF65-F5344CB8AC3E}">
        <p14:creationId xmlns:p14="http://schemas.microsoft.com/office/powerpoint/2010/main" val="3780167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A095D-CFE0-8F4E-B2FC-C65B83E705A8}"/>
              </a:ext>
            </a:extLst>
          </p:cNvPr>
          <p:cNvPicPr>
            <a:picLocks noChangeAspect="1"/>
          </p:cNvPicPr>
          <p:nvPr/>
        </p:nvPicPr>
        <p:blipFill>
          <a:blip r:embed="rId2"/>
          <a:stretch>
            <a:fillRect/>
          </a:stretch>
        </p:blipFill>
        <p:spPr>
          <a:xfrm>
            <a:off x="1241693" y="0"/>
            <a:ext cx="9708614" cy="6858000"/>
          </a:xfrm>
          <a:prstGeom prst="rect">
            <a:avLst/>
          </a:prstGeom>
        </p:spPr>
      </p:pic>
      <p:sp>
        <p:nvSpPr>
          <p:cNvPr id="4" name="Rectangle 3">
            <a:extLst>
              <a:ext uri="{FF2B5EF4-FFF2-40B4-BE49-F238E27FC236}">
                <a16:creationId xmlns:a16="http://schemas.microsoft.com/office/drawing/2014/main" id="{4F3F95EF-96CB-414A-A163-B3346A555A5C}"/>
              </a:ext>
            </a:extLst>
          </p:cNvPr>
          <p:cNvSpPr/>
          <p:nvPr/>
        </p:nvSpPr>
        <p:spPr>
          <a:xfrm>
            <a:off x="1474573" y="295685"/>
            <a:ext cx="1313180" cy="646331"/>
          </a:xfrm>
          <a:prstGeom prst="rect">
            <a:avLst/>
          </a:prstGeom>
        </p:spPr>
        <p:txBody>
          <a:bodyPr wrap="none">
            <a:spAutoFit/>
          </a:bodyPr>
          <a:lstStyle/>
          <a:p>
            <a:r>
              <a:rPr lang="en-US" b="1" dirty="0">
                <a:latin typeface="Helvetica" charset="0"/>
              </a:rPr>
              <a:t>Research </a:t>
            </a:r>
          </a:p>
          <a:p>
            <a:r>
              <a:rPr lang="en-US" b="1" dirty="0">
                <a:latin typeface="Helvetica" charset="0"/>
              </a:rPr>
              <a:t>Questions</a:t>
            </a:r>
            <a:endParaRPr lang="en-US" dirty="0"/>
          </a:p>
        </p:txBody>
      </p:sp>
    </p:spTree>
    <p:extLst>
      <p:ext uri="{BB962C8B-B14F-4D97-AF65-F5344CB8AC3E}">
        <p14:creationId xmlns:p14="http://schemas.microsoft.com/office/powerpoint/2010/main" val="211864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6D2DE1-96BC-4C4E-BFD9-AB09B7D25E4D}"/>
              </a:ext>
            </a:extLst>
          </p:cNvPr>
          <p:cNvPicPr>
            <a:picLocks noChangeAspect="1"/>
          </p:cNvPicPr>
          <p:nvPr/>
        </p:nvPicPr>
        <p:blipFill>
          <a:blip r:embed="rId2"/>
          <a:srcRect/>
          <a:stretch>
            <a:fillRect/>
          </a:stretch>
        </p:blipFill>
        <p:spPr bwMode="auto">
          <a:xfrm>
            <a:off x="4890000" y="1595440"/>
            <a:ext cx="2412000" cy="3667121"/>
          </a:xfrm>
          <a:prstGeom prst="rect">
            <a:avLst/>
          </a:prstGeom>
          <a:noFill/>
          <a:ln w="9525">
            <a:noFill/>
            <a:miter lim="800000"/>
            <a:headEnd/>
            <a:tailEnd/>
          </a:ln>
        </p:spPr>
      </p:pic>
      <p:sp>
        <p:nvSpPr>
          <p:cNvPr id="3" name="TextBox 2">
            <a:extLst>
              <a:ext uri="{FF2B5EF4-FFF2-40B4-BE49-F238E27FC236}">
                <a16:creationId xmlns:a16="http://schemas.microsoft.com/office/drawing/2014/main" id="{EFE5FD5B-752B-4B4D-9E64-5F5BF72B066B}"/>
              </a:ext>
            </a:extLst>
          </p:cNvPr>
          <p:cNvSpPr txBox="1"/>
          <p:nvPr/>
        </p:nvSpPr>
        <p:spPr>
          <a:xfrm>
            <a:off x="380010" y="5807033"/>
            <a:ext cx="11483439" cy="707886"/>
          </a:xfrm>
          <a:prstGeom prst="rect">
            <a:avLst/>
          </a:prstGeom>
          <a:noFill/>
        </p:spPr>
        <p:txBody>
          <a:bodyPr wrap="square" rtlCol="0">
            <a:spAutoFit/>
          </a:bodyPr>
          <a:lstStyle/>
          <a:p>
            <a:r>
              <a:rPr lang="en-GB" sz="2000" b="1" dirty="0">
                <a:latin typeface="Helvetica" pitchFamily="2" charset="0"/>
              </a:rPr>
              <a:t>Meredith Davis, “What is a ‘Research Question in Design?” </a:t>
            </a:r>
            <a:r>
              <a:rPr lang="en-GB" sz="2000" b="1" i="1" dirty="0">
                <a:latin typeface="Helvetica" pitchFamily="2" charset="0"/>
              </a:rPr>
              <a:t>in </a:t>
            </a:r>
            <a:r>
              <a:rPr lang="en-GB" sz="2000" b="1" dirty="0">
                <a:latin typeface="Helvetica" pitchFamily="2" charset="0"/>
              </a:rPr>
              <a:t>Paul A. Rodgers and Joyce Yee (Eds.), </a:t>
            </a:r>
            <a:r>
              <a:rPr lang="en-GB" sz="2000" b="1" i="1" dirty="0">
                <a:latin typeface="Helvetica" pitchFamily="2" charset="0"/>
              </a:rPr>
              <a:t>The Routledge Companion to Design Research</a:t>
            </a:r>
            <a:r>
              <a:rPr lang="en-GB" sz="2000" b="1" dirty="0">
                <a:latin typeface="Helvetica" pitchFamily="2" charset="0"/>
              </a:rPr>
              <a:t>, Routledge, Oxon, 2015. </a:t>
            </a:r>
          </a:p>
        </p:txBody>
      </p:sp>
    </p:spTree>
    <p:extLst>
      <p:ext uri="{BB962C8B-B14F-4D97-AF65-F5344CB8AC3E}">
        <p14:creationId xmlns:p14="http://schemas.microsoft.com/office/powerpoint/2010/main" val="2217616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B7140-3569-0A4B-877A-D1BD384CE1EF}"/>
              </a:ext>
            </a:extLst>
          </p:cNvPr>
          <p:cNvSpPr txBox="1"/>
          <p:nvPr/>
        </p:nvSpPr>
        <p:spPr>
          <a:xfrm>
            <a:off x="1714005" y="1012954"/>
            <a:ext cx="8763990" cy="4832092"/>
          </a:xfrm>
          <a:prstGeom prst="rect">
            <a:avLst/>
          </a:prstGeom>
          <a:noFill/>
        </p:spPr>
        <p:txBody>
          <a:bodyPr wrap="square" rtlCol="0">
            <a:spAutoFit/>
          </a:bodyPr>
          <a:lstStyle/>
          <a:p>
            <a:r>
              <a:rPr lang="en-GB" sz="2000" b="1" dirty="0">
                <a:latin typeface="Helvetica" pitchFamily="2" charset="0"/>
              </a:rPr>
              <a:t>What makes a good research question?</a:t>
            </a:r>
          </a:p>
          <a:p>
            <a:endParaRPr lang="en-GB" sz="1600" dirty="0">
              <a:latin typeface="Helvetica" pitchFamily="2" charset="0"/>
            </a:endParaRPr>
          </a:p>
          <a:p>
            <a:r>
              <a:rPr lang="en-GB" sz="1600" dirty="0">
                <a:latin typeface="Garamond" panose="02020404030301010803" pitchFamily="18" charset="0"/>
              </a:rPr>
              <a:t>“There are a number of additional qualities shared by good research questions. The wording of a research question implies a hierarchy among aspects of the research problem. For example, a question that asks: </a:t>
            </a:r>
          </a:p>
          <a:p>
            <a:endParaRPr lang="en-GB" sz="1600" dirty="0">
              <a:latin typeface="Garamond" panose="02020404030301010803" pitchFamily="18" charset="0"/>
            </a:endParaRPr>
          </a:p>
          <a:p>
            <a:r>
              <a:rPr lang="en-GB" sz="1600" b="1" i="1" dirty="0">
                <a:latin typeface="Garamond" panose="02020404030301010803" pitchFamily="18" charset="0"/>
              </a:rPr>
              <a:t>“In what ways do families want to use personal computers in the home?” </a:t>
            </a:r>
          </a:p>
          <a:p>
            <a:endParaRPr lang="en-GB" sz="1600" dirty="0">
              <a:latin typeface="Garamond" panose="02020404030301010803" pitchFamily="18" charset="0"/>
            </a:endParaRPr>
          </a:p>
          <a:p>
            <a:r>
              <a:rPr lang="en-GB" sz="1600" dirty="0">
                <a:latin typeface="Garamond" panose="02020404030301010803" pitchFamily="18" charset="0"/>
              </a:rPr>
              <a:t>is very different from one that asks:</a:t>
            </a:r>
          </a:p>
          <a:p>
            <a:endParaRPr lang="en-GB" sz="1600" dirty="0">
              <a:latin typeface="Garamond" panose="02020404030301010803" pitchFamily="18" charset="0"/>
            </a:endParaRPr>
          </a:p>
          <a:p>
            <a:r>
              <a:rPr lang="en-GB" sz="1600" b="1" i="1" dirty="0">
                <a:latin typeface="Garamond" panose="02020404030301010803" pitchFamily="18" charset="0"/>
              </a:rPr>
              <a:t>“What do families want to do in the home (for which the personal computer might be a solution)?”. </a:t>
            </a:r>
          </a:p>
          <a:p>
            <a:endParaRPr lang="en-GB" sz="1600" dirty="0">
              <a:latin typeface="Garamond" panose="02020404030301010803" pitchFamily="18" charset="0"/>
            </a:endParaRPr>
          </a:p>
          <a:p>
            <a:r>
              <a:rPr lang="en-GB" sz="1600" dirty="0">
                <a:latin typeface="Garamond" panose="02020404030301010803" pitchFamily="18" charset="0"/>
              </a:rPr>
              <a:t>The former question concentrates study around a specific technology, while the latter emphasises people and their motives for engaging in particular activities. It is easy to imagine the differences in what researchers observe or ask about in the two studies. Ultimately, either study may be of interest to a technology developer, but the second question is likely to yield deeper understanding of what people want and need. </a:t>
            </a:r>
          </a:p>
          <a:p>
            <a:endParaRPr lang="en-GB" sz="1600" dirty="0">
              <a:latin typeface="Garamond" panose="02020404030301010803" pitchFamily="18" charset="0"/>
            </a:endParaRPr>
          </a:p>
          <a:p>
            <a:r>
              <a:rPr lang="en-GB" sz="1600" dirty="0">
                <a:latin typeface="Garamond" panose="02020404030301010803" pitchFamily="18" charset="0"/>
              </a:rPr>
              <a:t>Further, the second question opens possibilities for new technologies that the researcher may not have anticipated, while the first implies to participants and to researchers that existing technological features and functions are appropriate.</a:t>
            </a:r>
          </a:p>
        </p:txBody>
      </p:sp>
    </p:spTree>
    <p:extLst>
      <p:ext uri="{BB962C8B-B14F-4D97-AF65-F5344CB8AC3E}">
        <p14:creationId xmlns:p14="http://schemas.microsoft.com/office/powerpoint/2010/main" val="362507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CE334-D467-F946-B901-6DB06DC32F57}"/>
              </a:ext>
            </a:extLst>
          </p:cNvPr>
          <p:cNvPicPr>
            <a:picLocks noChangeAspect="1"/>
          </p:cNvPicPr>
          <p:nvPr/>
        </p:nvPicPr>
        <p:blipFill>
          <a:blip r:embed="rId2"/>
          <a:stretch>
            <a:fillRect/>
          </a:stretch>
        </p:blipFill>
        <p:spPr>
          <a:xfrm>
            <a:off x="1230036" y="0"/>
            <a:ext cx="9731927" cy="6858000"/>
          </a:xfrm>
          <a:prstGeom prst="rect">
            <a:avLst/>
          </a:prstGeom>
        </p:spPr>
      </p:pic>
      <p:sp>
        <p:nvSpPr>
          <p:cNvPr id="2" name="Rectangle 1">
            <a:extLst>
              <a:ext uri="{FF2B5EF4-FFF2-40B4-BE49-F238E27FC236}">
                <a16:creationId xmlns:a16="http://schemas.microsoft.com/office/drawing/2014/main" id="{209E2F97-81AF-934B-BD22-A8E9DE623815}"/>
              </a:ext>
            </a:extLst>
          </p:cNvPr>
          <p:cNvSpPr/>
          <p:nvPr/>
        </p:nvSpPr>
        <p:spPr>
          <a:xfrm>
            <a:off x="1474573" y="295685"/>
            <a:ext cx="1313180" cy="646331"/>
          </a:xfrm>
          <a:prstGeom prst="rect">
            <a:avLst/>
          </a:prstGeom>
        </p:spPr>
        <p:txBody>
          <a:bodyPr wrap="none">
            <a:spAutoFit/>
          </a:bodyPr>
          <a:lstStyle/>
          <a:p>
            <a:r>
              <a:rPr lang="en-US" b="1" dirty="0">
                <a:latin typeface="Helvetica" charset="0"/>
              </a:rPr>
              <a:t>Research </a:t>
            </a:r>
          </a:p>
          <a:p>
            <a:r>
              <a:rPr lang="en-US" b="1" dirty="0">
                <a:latin typeface="Helvetica" charset="0"/>
              </a:rPr>
              <a:t>Methods</a:t>
            </a:r>
            <a:endParaRPr lang="en-US" dirty="0"/>
          </a:p>
        </p:txBody>
      </p:sp>
    </p:spTree>
    <p:extLst>
      <p:ext uri="{BB962C8B-B14F-4D97-AF65-F5344CB8AC3E}">
        <p14:creationId xmlns:p14="http://schemas.microsoft.com/office/powerpoint/2010/main" val="2893605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E67EB5-ADAB-A74A-AE8B-97BD51688C20}"/>
              </a:ext>
            </a:extLst>
          </p:cNvPr>
          <p:cNvPicPr>
            <a:picLocks noChangeAspect="1"/>
          </p:cNvPicPr>
          <p:nvPr/>
        </p:nvPicPr>
        <p:blipFill>
          <a:blip r:embed="rId2"/>
          <a:stretch>
            <a:fillRect/>
          </a:stretch>
        </p:blipFill>
        <p:spPr>
          <a:xfrm>
            <a:off x="947472" y="0"/>
            <a:ext cx="10297056" cy="6858000"/>
          </a:xfrm>
          <a:prstGeom prst="rect">
            <a:avLst/>
          </a:prstGeom>
        </p:spPr>
      </p:pic>
    </p:spTree>
    <p:extLst>
      <p:ext uri="{BB962C8B-B14F-4D97-AF65-F5344CB8AC3E}">
        <p14:creationId xmlns:p14="http://schemas.microsoft.com/office/powerpoint/2010/main" val="2955476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3CD97-4081-EF4D-8CB7-9E6AA1B308A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2386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384260-3918-CC4E-B799-5D7F9B17A8F6}"/>
              </a:ext>
            </a:extLst>
          </p:cNvPr>
          <p:cNvSpPr/>
          <p:nvPr/>
        </p:nvSpPr>
        <p:spPr>
          <a:xfrm>
            <a:off x="5295139" y="3244334"/>
            <a:ext cx="1860574" cy="369332"/>
          </a:xfrm>
          <a:prstGeom prst="rect">
            <a:avLst/>
          </a:prstGeom>
        </p:spPr>
        <p:txBody>
          <a:bodyPr wrap="none">
            <a:spAutoFit/>
          </a:bodyPr>
          <a:lstStyle/>
          <a:p>
            <a:r>
              <a:rPr lang="en-US" b="1" dirty="0">
                <a:latin typeface="Helvetica" charset="0"/>
              </a:rPr>
              <a:t>Working Lunch</a:t>
            </a:r>
          </a:p>
        </p:txBody>
      </p:sp>
    </p:spTree>
    <p:extLst>
      <p:ext uri="{BB962C8B-B14F-4D97-AF65-F5344CB8AC3E}">
        <p14:creationId xmlns:p14="http://schemas.microsoft.com/office/powerpoint/2010/main" val="683543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DDAEC-0A39-3446-B0F9-83B0EBD9A814}"/>
              </a:ext>
            </a:extLst>
          </p:cNvPr>
          <p:cNvPicPr>
            <a:picLocks noChangeAspect="1"/>
          </p:cNvPicPr>
          <p:nvPr/>
        </p:nvPicPr>
        <p:blipFill>
          <a:blip r:embed="rId2"/>
          <a:stretch>
            <a:fillRect/>
          </a:stretch>
        </p:blipFill>
        <p:spPr>
          <a:xfrm>
            <a:off x="10179132" y="4845132"/>
            <a:ext cx="1980000" cy="1980000"/>
          </a:xfrm>
          <a:prstGeom prst="rect">
            <a:avLst/>
          </a:prstGeom>
        </p:spPr>
      </p:pic>
      <p:sp>
        <p:nvSpPr>
          <p:cNvPr id="2" name="Rectangle 1">
            <a:extLst>
              <a:ext uri="{FF2B5EF4-FFF2-40B4-BE49-F238E27FC236}">
                <a16:creationId xmlns:a16="http://schemas.microsoft.com/office/drawing/2014/main" id="{2D8ED07D-5EE2-704F-ADFD-4A4D9F2F360F}"/>
              </a:ext>
            </a:extLst>
          </p:cNvPr>
          <p:cNvSpPr/>
          <p:nvPr/>
        </p:nvSpPr>
        <p:spPr>
          <a:xfrm>
            <a:off x="1949533" y="1074510"/>
            <a:ext cx="8292935" cy="4708981"/>
          </a:xfrm>
          <a:prstGeom prst="rect">
            <a:avLst/>
          </a:prstGeom>
        </p:spPr>
        <p:txBody>
          <a:bodyPr wrap="square">
            <a:spAutoFit/>
          </a:bodyPr>
          <a:lstStyle/>
          <a:p>
            <a:r>
              <a:rPr lang="en-US" sz="6000" b="1" dirty="0">
                <a:latin typeface="Helvetica" charset="0"/>
              </a:rPr>
              <a:t>@</a:t>
            </a:r>
            <a:r>
              <a:rPr lang="en-US" sz="6000" b="1" dirty="0" err="1">
                <a:latin typeface="Helvetica" charset="0"/>
              </a:rPr>
              <a:t>paulstweet</a:t>
            </a:r>
            <a:endParaRPr lang="en-US" sz="6000" b="1" dirty="0">
              <a:latin typeface="Helvetica" charset="0"/>
            </a:endParaRPr>
          </a:p>
          <a:p>
            <a:endParaRPr lang="en-US" sz="6000" b="1" dirty="0">
              <a:latin typeface="Helvetica" charset="0"/>
            </a:endParaRPr>
          </a:p>
          <a:p>
            <a:r>
              <a:rPr lang="en-US" sz="6000" b="1" dirty="0">
                <a:latin typeface="Helvetica" charset="0"/>
              </a:rPr>
              <a:t>@</a:t>
            </a:r>
            <a:r>
              <a:rPr lang="en-US" sz="6000" b="1" dirty="0" err="1">
                <a:latin typeface="Helvetica" charset="0"/>
              </a:rPr>
              <a:t>AHRCDesignLF</a:t>
            </a:r>
            <a:endParaRPr lang="en-US" sz="6000" b="1" dirty="0">
              <a:latin typeface="Helvetica" charset="0"/>
            </a:endParaRPr>
          </a:p>
          <a:p>
            <a:endParaRPr lang="en-US" sz="6000" b="1" dirty="0">
              <a:latin typeface="Helvetica" charset="0"/>
            </a:endParaRPr>
          </a:p>
          <a:p>
            <a:r>
              <a:rPr lang="en-US" sz="6000" b="1" dirty="0">
                <a:latin typeface="Helvetica" charset="0"/>
              </a:rPr>
              <a:t>#</a:t>
            </a:r>
            <a:r>
              <a:rPr lang="en-US" sz="6000" b="1" dirty="0" err="1">
                <a:latin typeface="Helvetica" charset="0"/>
              </a:rPr>
              <a:t>DesignFLFWorkshop</a:t>
            </a:r>
            <a:endParaRPr lang="en-US" sz="6000" b="1" dirty="0">
              <a:latin typeface="Helvetica" charset="0"/>
            </a:endParaRPr>
          </a:p>
        </p:txBody>
      </p:sp>
    </p:spTree>
    <p:extLst>
      <p:ext uri="{BB962C8B-B14F-4D97-AF65-F5344CB8AC3E}">
        <p14:creationId xmlns:p14="http://schemas.microsoft.com/office/powerpoint/2010/main" val="1596096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06AB9B-0806-2948-96A6-2B3D394CFC99}"/>
              </a:ext>
            </a:extLst>
          </p:cNvPr>
          <p:cNvPicPr>
            <a:picLocks noChangeAspect="1"/>
          </p:cNvPicPr>
          <p:nvPr/>
        </p:nvPicPr>
        <p:blipFill>
          <a:blip r:embed="rId2"/>
          <a:stretch>
            <a:fillRect/>
          </a:stretch>
        </p:blipFill>
        <p:spPr>
          <a:xfrm>
            <a:off x="1516901" y="189000"/>
            <a:ext cx="9158199" cy="6480000"/>
          </a:xfrm>
          <a:prstGeom prst="rect">
            <a:avLst/>
          </a:prstGeom>
        </p:spPr>
      </p:pic>
    </p:spTree>
    <p:extLst>
      <p:ext uri="{BB962C8B-B14F-4D97-AF65-F5344CB8AC3E}">
        <p14:creationId xmlns:p14="http://schemas.microsoft.com/office/powerpoint/2010/main" val="1160588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740C50-FD13-3E4C-AB11-DFD27E213E33}"/>
              </a:ext>
            </a:extLst>
          </p:cNvPr>
          <p:cNvSpPr/>
          <p:nvPr/>
        </p:nvSpPr>
        <p:spPr>
          <a:xfrm>
            <a:off x="1474573" y="295685"/>
            <a:ext cx="1415772" cy="646331"/>
          </a:xfrm>
          <a:prstGeom prst="rect">
            <a:avLst/>
          </a:prstGeom>
        </p:spPr>
        <p:txBody>
          <a:bodyPr wrap="none">
            <a:spAutoFit/>
          </a:bodyPr>
          <a:lstStyle/>
          <a:p>
            <a:r>
              <a:rPr lang="en-US" b="1" dirty="0">
                <a:latin typeface="Helvetica" charset="0"/>
              </a:rPr>
              <a:t>Draw</a:t>
            </a:r>
          </a:p>
          <a:p>
            <a:r>
              <a:rPr lang="en-US" b="1" dirty="0">
                <a:latin typeface="Helvetica" charset="0"/>
              </a:rPr>
              <a:t>Leadership</a:t>
            </a:r>
          </a:p>
        </p:txBody>
      </p:sp>
      <p:sp>
        <p:nvSpPr>
          <p:cNvPr id="3" name="Oval 2">
            <a:extLst>
              <a:ext uri="{FF2B5EF4-FFF2-40B4-BE49-F238E27FC236}">
                <a16:creationId xmlns:a16="http://schemas.microsoft.com/office/drawing/2014/main" id="{4E7641D1-16D3-2146-82A1-3C6EFC728220}"/>
              </a:ext>
            </a:extLst>
          </p:cNvPr>
          <p:cNvSpPr/>
          <p:nvPr/>
        </p:nvSpPr>
        <p:spPr>
          <a:xfrm>
            <a:off x="3420093" y="166255"/>
            <a:ext cx="6638305" cy="66383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B7ABD9C-CF26-3A40-A928-A98664996876}"/>
              </a:ext>
            </a:extLst>
          </p:cNvPr>
          <p:cNvSpPr/>
          <p:nvPr/>
        </p:nvSpPr>
        <p:spPr>
          <a:xfrm>
            <a:off x="7493330" y="942016"/>
            <a:ext cx="1045029" cy="1045029"/>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6CEE6AB-2394-104E-B378-49F985DA1679}"/>
              </a:ext>
            </a:extLst>
          </p:cNvPr>
          <p:cNvSpPr/>
          <p:nvPr/>
        </p:nvSpPr>
        <p:spPr>
          <a:xfrm>
            <a:off x="5011387" y="977642"/>
            <a:ext cx="1377538" cy="1377538"/>
          </a:xfrm>
          <a:prstGeom prst="ellipse">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608B5C-1FE6-784D-9946-7A18C28AFE25}"/>
              </a:ext>
            </a:extLst>
          </p:cNvPr>
          <p:cNvSpPr/>
          <p:nvPr/>
        </p:nvSpPr>
        <p:spPr>
          <a:xfrm>
            <a:off x="3728852" y="3186453"/>
            <a:ext cx="997527" cy="997527"/>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1C666D-AB59-404D-A62F-8846C6802F3A}"/>
              </a:ext>
            </a:extLst>
          </p:cNvPr>
          <p:cNvSpPr/>
          <p:nvPr/>
        </p:nvSpPr>
        <p:spPr>
          <a:xfrm>
            <a:off x="5569527" y="5098380"/>
            <a:ext cx="1270660" cy="1270660"/>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60E5ACB-5F30-8143-A7BF-E3EC58DB00E4}"/>
              </a:ext>
            </a:extLst>
          </p:cNvPr>
          <p:cNvSpPr/>
          <p:nvPr/>
        </p:nvSpPr>
        <p:spPr>
          <a:xfrm>
            <a:off x="8538359" y="2747066"/>
            <a:ext cx="985651" cy="985651"/>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D5B2C1-88DA-884E-A42A-4AFE76FAC3E5}"/>
              </a:ext>
            </a:extLst>
          </p:cNvPr>
          <p:cNvSpPr>
            <a:spLocks noChangeAspect="1"/>
          </p:cNvSpPr>
          <p:nvPr/>
        </p:nvSpPr>
        <p:spPr>
          <a:xfrm>
            <a:off x="7493329" y="4183979"/>
            <a:ext cx="1080000" cy="1080000"/>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249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D3C17460-2C28-A64A-995B-0A91B4F47D24}"/>
              </a:ext>
            </a:extLst>
          </p:cNvPr>
          <p:cNvCxnSpPr>
            <a:cxnSpLocks/>
          </p:cNvCxnSpPr>
          <p:nvPr/>
        </p:nvCxnSpPr>
        <p:spPr>
          <a:xfrm>
            <a:off x="3014475" y="3236760"/>
            <a:ext cx="5926129" cy="1066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4AE5737-B2B0-4C4A-8EBB-4928C264EC82}"/>
              </a:ext>
            </a:extLst>
          </p:cNvPr>
          <p:cNvCxnSpPr>
            <a:cxnSpLocks/>
          </p:cNvCxnSpPr>
          <p:nvPr/>
        </p:nvCxnSpPr>
        <p:spPr>
          <a:xfrm>
            <a:off x="3014475" y="3224697"/>
            <a:ext cx="3727215" cy="1318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FC428B-8F7E-2144-802E-231D25958ADD}"/>
              </a:ext>
            </a:extLst>
          </p:cNvPr>
          <p:cNvCxnSpPr>
            <a:cxnSpLocks/>
          </p:cNvCxnSpPr>
          <p:nvPr/>
        </p:nvCxnSpPr>
        <p:spPr>
          <a:xfrm>
            <a:off x="3014475" y="3261594"/>
            <a:ext cx="4227755" cy="26290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8BA4C0-4633-D544-B488-BDAC0D2DED97}"/>
              </a:ext>
            </a:extLst>
          </p:cNvPr>
          <p:cNvCxnSpPr/>
          <p:nvPr/>
        </p:nvCxnSpPr>
        <p:spPr>
          <a:xfrm flipV="1">
            <a:off x="7710230" y="600505"/>
            <a:ext cx="942374" cy="10023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EE6219-0455-BE47-A961-BEA265D58460}"/>
              </a:ext>
            </a:extLst>
          </p:cNvPr>
          <p:cNvCxnSpPr>
            <a:cxnSpLocks/>
          </p:cNvCxnSpPr>
          <p:nvPr/>
        </p:nvCxnSpPr>
        <p:spPr>
          <a:xfrm flipV="1">
            <a:off x="3014475" y="2034812"/>
            <a:ext cx="5674129" cy="12019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C816F7-77DD-074B-9B98-376C8A871A71}"/>
              </a:ext>
            </a:extLst>
          </p:cNvPr>
          <p:cNvCxnSpPr>
            <a:cxnSpLocks/>
          </p:cNvCxnSpPr>
          <p:nvPr/>
        </p:nvCxnSpPr>
        <p:spPr>
          <a:xfrm flipV="1">
            <a:off x="3014475" y="1602812"/>
            <a:ext cx="4695755" cy="16218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D590B2-A7A0-AD4F-9257-C9E6902D1A68}"/>
              </a:ext>
            </a:extLst>
          </p:cNvPr>
          <p:cNvCxnSpPr>
            <a:cxnSpLocks/>
          </p:cNvCxnSpPr>
          <p:nvPr/>
        </p:nvCxnSpPr>
        <p:spPr>
          <a:xfrm flipV="1">
            <a:off x="3014475" y="582851"/>
            <a:ext cx="4695755" cy="26418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F3F94B-D174-C342-AA22-7E9E567859F2}"/>
              </a:ext>
            </a:extLst>
          </p:cNvPr>
          <p:cNvCxnSpPr>
            <a:cxnSpLocks/>
          </p:cNvCxnSpPr>
          <p:nvPr/>
        </p:nvCxnSpPr>
        <p:spPr>
          <a:xfrm>
            <a:off x="7710230" y="582766"/>
            <a:ext cx="96074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ACF236-BDCD-9145-997D-58F6C55C1D82}"/>
              </a:ext>
            </a:extLst>
          </p:cNvPr>
          <p:cNvCxnSpPr/>
          <p:nvPr/>
        </p:nvCxnSpPr>
        <p:spPr>
          <a:xfrm>
            <a:off x="3014475" y="3224698"/>
            <a:ext cx="66172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F516A0-AB20-364F-9586-A98D0327E524}"/>
              </a:ext>
            </a:extLst>
          </p:cNvPr>
          <p:cNvSpPr/>
          <p:nvPr/>
        </p:nvSpPr>
        <p:spPr>
          <a:xfrm>
            <a:off x="1474573" y="295685"/>
            <a:ext cx="1415772" cy="646331"/>
          </a:xfrm>
          <a:prstGeom prst="rect">
            <a:avLst/>
          </a:prstGeom>
        </p:spPr>
        <p:txBody>
          <a:bodyPr wrap="none">
            <a:spAutoFit/>
          </a:bodyPr>
          <a:lstStyle/>
          <a:p>
            <a:r>
              <a:rPr lang="en-US" b="1" dirty="0">
                <a:latin typeface="Helvetica" charset="0"/>
              </a:rPr>
              <a:t>Draw</a:t>
            </a:r>
          </a:p>
          <a:p>
            <a:r>
              <a:rPr lang="en-US" b="1" dirty="0">
                <a:latin typeface="Helvetica" charset="0"/>
              </a:rPr>
              <a:t>Leadership</a:t>
            </a:r>
          </a:p>
        </p:txBody>
      </p:sp>
      <p:sp>
        <p:nvSpPr>
          <p:cNvPr id="6" name="Oval 5">
            <a:extLst>
              <a:ext uri="{FF2B5EF4-FFF2-40B4-BE49-F238E27FC236}">
                <a16:creationId xmlns:a16="http://schemas.microsoft.com/office/drawing/2014/main" id="{8F520726-6235-B44E-8277-A4581C682A13}"/>
              </a:ext>
            </a:extLst>
          </p:cNvPr>
          <p:cNvSpPr>
            <a:spLocks noChangeAspect="1"/>
          </p:cNvSpPr>
          <p:nvPr/>
        </p:nvSpPr>
        <p:spPr>
          <a:xfrm>
            <a:off x="2744388" y="2966760"/>
            <a:ext cx="540175" cy="54000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3FFB0CC-502A-B24B-A31D-8D10DF01A891}"/>
              </a:ext>
            </a:extLst>
          </p:cNvPr>
          <p:cNvSpPr>
            <a:spLocks noChangeAspect="1"/>
          </p:cNvSpPr>
          <p:nvPr/>
        </p:nvSpPr>
        <p:spPr>
          <a:xfrm>
            <a:off x="9379726" y="2972698"/>
            <a:ext cx="504000" cy="504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2974FA-6A0A-C047-B0F0-3FE8266D116C}"/>
              </a:ext>
            </a:extLst>
          </p:cNvPr>
          <p:cNvSpPr>
            <a:spLocks noChangeAspect="1"/>
          </p:cNvSpPr>
          <p:nvPr/>
        </p:nvSpPr>
        <p:spPr>
          <a:xfrm>
            <a:off x="8724604" y="4086999"/>
            <a:ext cx="432000" cy="43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E2D1BD-DAE3-6E46-AF6C-AC497D97483D}"/>
              </a:ext>
            </a:extLst>
          </p:cNvPr>
          <p:cNvSpPr>
            <a:spLocks noChangeAspect="1"/>
          </p:cNvSpPr>
          <p:nvPr/>
        </p:nvSpPr>
        <p:spPr>
          <a:xfrm>
            <a:off x="8472604" y="1818812"/>
            <a:ext cx="432000" cy="43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99FFEC5-B788-3E4A-AD48-A57154988B0C}"/>
              </a:ext>
            </a:extLst>
          </p:cNvPr>
          <p:cNvSpPr>
            <a:spLocks noChangeAspect="1"/>
          </p:cNvSpPr>
          <p:nvPr/>
        </p:nvSpPr>
        <p:spPr>
          <a:xfrm>
            <a:off x="7494230" y="1386812"/>
            <a:ext cx="432000" cy="43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40859C-BA15-DF4F-AF00-147607692D2C}"/>
              </a:ext>
            </a:extLst>
          </p:cNvPr>
          <p:cNvSpPr>
            <a:spLocks noChangeAspect="1"/>
          </p:cNvSpPr>
          <p:nvPr/>
        </p:nvSpPr>
        <p:spPr>
          <a:xfrm>
            <a:off x="7494230" y="402850"/>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DFCFE5-5EFD-1247-BC2C-C8F3C4CDDA19}"/>
              </a:ext>
            </a:extLst>
          </p:cNvPr>
          <p:cNvSpPr>
            <a:spLocks noChangeAspect="1"/>
          </p:cNvSpPr>
          <p:nvPr/>
        </p:nvSpPr>
        <p:spPr>
          <a:xfrm>
            <a:off x="6525690" y="4302999"/>
            <a:ext cx="432000" cy="43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E45A59-8938-BB46-B1A3-63EFAF91C22E}"/>
              </a:ext>
            </a:extLst>
          </p:cNvPr>
          <p:cNvSpPr>
            <a:spLocks noChangeAspect="1"/>
          </p:cNvSpPr>
          <p:nvPr/>
        </p:nvSpPr>
        <p:spPr>
          <a:xfrm>
            <a:off x="7062230" y="5670906"/>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C0F8F25-5CE8-C149-8B4C-6891A7D32EA6}"/>
              </a:ext>
            </a:extLst>
          </p:cNvPr>
          <p:cNvSpPr>
            <a:spLocks noChangeAspect="1"/>
          </p:cNvSpPr>
          <p:nvPr/>
        </p:nvSpPr>
        <p:spPr>
          <a:xfrm>
            <a:off x="8472604" y="420505"/>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528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0881A-8B7A-AD4F-B186-EB766172639E}"/>
              </a:ext>
            </a:extLst>
          </p:cNvPr>
          <p:cNvPicPr>
            <a:picLocks noChangeAspect="1"/>
          </p:cNvPicPr>
          <p:nvPr/>
        </p:nvPicPr>
        <p:blipFill>
          <a:blip r:embed="rId2"/>
          <a:stretch>
            <a:fillRect/>
          </a:stretch>
        </p:blipFill>
        <p:spPr>
          <a:xfrm>
            <a:off x="1516901" y="189000"/>
            <a:ext cx="9158199" cy="6480000"/>
          </a:xfrm>
          <a:prstGeom prst="rect">
            <a:avLst/>
          </a:prstGeom>
        </p:spPr>
      </p:pic>
      <p:sp>
        <p:nvSpPr>
          <p:cNvPr id="4" name="Rectangle 3">
            <a:extLst>
              <a:ext uri="{FF2B5EF4-FFF2-40B4-BE49-F238E27FC236}">
                <a16:creationId xmlns:a16="http://schemas.microsoft.com/office/drawing/2014/main" id="{D66E5BE6-BA36-6847-8F14-F47749E6996C}"/>
              </a:ext>
            </a:extLst>
          </p:cNvPr>
          <p:cNvSpPr/>
          <p:nvPr/>
        </p:nvSpPr>
        <p:spPr>
          <a:xfrm>
            <a:off x="1474573" y="295685"/>
            <a:ext cx="1479892" cy="369332"/>
          </a:xfrm>
          <a:prstGeom prst="rect">
            <a:avLst/>
          </a:prstGeom>
        </p:spPr>
        <p:txBody>
          <a:bodyPr wrap="none">
            <a:spAutoFit/>
          </a:bodyPr>
          <a:lstStyle/>
          <a:p>
            <a:r>
              <a:rPr lang="en-US" b="1" dirty="0">
                <a:latin typeface="Helvetica" charset="0"/>
              </a:rPr>
              <a:t>Leadership </a:t>
            </a:r>
          </a:p>
        </p:txBody>
      </p:sp>
    </p:spTree>
    <p:extLst>
      <p:ext uri="{BB962C8B-B14F-4D97-AF65-F5344CB8AC3E}">
        <p14:creationId xmlns:p14="http://schemas.microsoft.com/office/powerpoint/2010/main" val="4059936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F95EF-96CB-414A-A163-B3346A555A5C}"/>
              </a:ext>
            </a:extLst>
          </p:cNvPr>
          <p:cNvSpPr/>
          <p:nvPr/>
        </p:nvSpPr>
        <p:spPr>
          <a:xfrm>
            <a:off x="1474573" y="295685"/>
            <a:ext cx="1851789" cy="646331"/>
          </a:xfrm>
          <a:prstGeom prst="rect">
            <a:avLst/>
          </a:prstGeom>
        </p:spPr>
        <p:txBody>
          <a:bodyPr wrap="none">
            <a:spAutoFit/>
          </a:bodyPr>
          <a:lstStyle/>
          <a:p>
            <a:r>
              <a:rPr lang="en-US" b="1" dirty="0">
                <a:latin typeface="Helvetica" charset="0"/>
              </a:rPr>
              <a:t>Leadership </a:t>
            </a:r>
          </a:p>
          <a:p>
            <a:r>
              <a:rPr lang="en-US" b="1" dirty="0">
                <a:latin typeface="Helvetica" charset="0"/>
              </a:rPr>
              <a:t>Characteristics</a:t>
            </a:r>
            <a:endParaRPr lang="en-US" dirty="0"/>
          </a:p>
        </p:txBody>
      </p:sp>
      <p:pic>
        <p:nvPicPr>
          <p:cNvPr id="6" name="Picture 5">
            <a:extLst>
              <a:ext uri="{FF2B5EF4-FFF2-40B4-BE49-F238E27FC236}">
                <a16:creationId xmlns:a16="http://schemas.microsoft.com/office/drawing/2014/main" id="{B9AA30C5-66B1-0D4D-88E1-4E03135F516E}"/>
              </a:ext>
            </a:extLst>
          </p:cNvPr>
          <p:cNvPicPr>
            <a:picLocks noChangeAspect="1"/>
          </p:cNvPicPr>
          <p:nvPr/>
        </p:nvPicPr>
        <p:blipFill>
          <a:blip r:embed="rId2"/>
          <a:stretch>
            <a:fillRect/>
          </a:stretch>
        </p:blipFill>
        <p:spPr>
          <a:xfrm>
            <a:off x="3678247" y="0"/>
            <a:ext cx="4835506" cy="6858000"/>
          </a:xfrm>
          <a:prstGeom prst="rect">
            <a:avLst/>
          </a:prstGeom>
        </p:spPr>
      </p:pic>
    </p:spTree>
    <p:extLst>
      <p:ext uri="{BB962C8B-B14F-4D97-AF65-F5344CB8AC3E}">
        <p14:creationId xmlns:p14="http://schemas.microsoft.com/office/powerpoint/2010/main" val="3730198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89065-BA19-5348-93E1-7A49339F9FD2}"/>
              </a:ext>
            </a:extLst>
          </p:cNvPr>
          <p:cNvPicPr>
            <a:picLocks noChangeAspect="1"/>
          </p:cNvPicPr>
          <p:nvPr/>
        </p:nvPicPr>
        <p:blipFill>
          <a:blip r:embed="rId2"/>
          <a:stretch>
            <a:fillRect/>
          </a:stretch>
        </p:blipFill>
        <p:spPr>
          <a:xfrm>
            <a:off x="1516901" y="189000"/>
            <a:ext cx="9158199" cy="6480000"/>
          </a:xfrm>
          <a:prstGeom prst="rect">
            <a:avLst/>
          </a:prstGeom>
        </p:spPr>
      </p:pic>
      <p:cxnSp>
        <p:nvCxnSpPr>
          <p:cNvPr id="5" name="Straight Connector 4">
            <a:extLst>
              <a:ext uri="{FF2B5EF4-FFF2-40B4-BE49-F238E27FC236}">
                <a16:creationId xmlns:a16="http://schemas.microsoft.com/office/drawing/2014/main" id="{067D0321-089D-0B48-AB65-72E63D2F2CC0}"/>
              </a:ext>
            </a:extLst>
          </p:cNvPr>
          <p:cNvCxnSpPr>
            <a:stCxn id="3" idx="0"/>
            <a:endCxn id="3" idx="2"/>
          </p:cNvCxnSpPr>
          <p:nvPr/>
        </p:nvCxnSpPr>
        <p:spPr>
          <a:xfrm>
            <a:off x="6096001" y="189000"/>
            <a:ext cx="0" cy="6480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B50958-F93B-5144-8D9B-AAEB8D010F58}"/>
              </a:ext>
            </a:extLst>
          </p:cNvPr>
          <p:cNvCxnSpPr>
            <a:stCxn id="3" idx="1"/>
            <a:endCxn id="3" idx="3"/>
          </p:cNvCxnSpPr>
          <p:nvPr/>
        </p:nvCxnSpPr>
        <p:spPr>
          <a:xfrm>
            <a:off x="1516901" y="3429000"/>
            <a:ext cx="9158199"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172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A121E1-6770-F940-995E-30FCDA5C1B73}"/>
              </a:ext>
            </a:extLst>
          </p:cNvPr>
          <p:cNvPicPr>
            <a:picLocks noChangeAspect="1"/>
          </p:cNvPicPr>
          <p:nvPr/>
        </p:nvPicPr>
        <p:blipFill>
          <a:blip r:embed="rId2"/>
          <a:stretch>
            <a:fillRect/>
          </a:stretch>
        </p:blipFill>
        <p:spPr>
          <a:xfrm>
            <a:off x="165745" y="0"/>
            <a:ext cx="4850110" cy="6858000"/>
          </a:xfrm>
          <a:prstGeom prst="rect">
            <a:avLst/>
          </a:prstGeom>
        </p:spPr>
      </p:pic>
      <p:pic>
        <p:nvPicPr>
          <p:cNvPr id="3" name="Picture 2">
            <a:extLst>
              <a:ext uri="{FF2B5EF4-FFF2-40B4-BE49-F238E27FC236}">
                <a16:creationId xmlns:a16="http://schemas.microsoft.com/office/drawing/2014/main" id="{6CD19B43-6818-AC4E-AA45-C295EFA377AB}"/>
              </a:ext>
            </a:extLst>
          </p:cNvPr>
          <p:cNvPicPr>
            <a:picLocks noChangeAspect="1"/>
          </p:cNvPicPr>
          <p:nvPr/>
        </p:nvPicPr>
        <p:blipFill>
          <a:blip r:embed="rId3"/>
          <a:stretch>
            <a:fillRect/>
          </a:stretch>
        </p:blipFill>
        <p:spPr>
          <a:xfrm>
            <a:off x="6661150" y="292100"/>
            <a:ext cx="4229100" cy="5969000"/>
          </a:xfrm>
          <a:prstGeom prst="rect">
            <a:avLst/>
          </a:prstGeom>
        </p:spPr>
      </p:pic>
    </p:spTree>
    <p:extLst>
      <p:ext uri="{BB962C8B-B14F-4D97-AF65-F5344CB8AC3E}">
        <p14:creationId xmlns:p14="http://schemas.microsoft.com/office/powerpoint/2010/main" val="271969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1FBD5-CA44-4642-911A-6138701BB905}"/>
              </a:ext>
            </a:extLst>
          </p:cNvPr>
          <p:cNvSpPr txBox="1"/>
          <p:nvPr/>
        </p:nvSpPr>
        <p:spPr>
          <a:xfrm>
            <a:off x="3657599" y="2767281"/>
            <a:ext cx="5296395" cy="1323439"/>
          </a:xfrm>
          <a:prstGeom prst="rect">
            <a:avLst/>
          </a:prstGeom>
          <a:noFill/>
        </p:spPr>
        <p:txBody>
          <a:bodyPr wrap="square" numCol="1" rtlCol="0">
            <a:spAutoFit/>
          </a:bodyPr>
          <a:lstStyle/>
          <a:p>
            <a:pPr algn="just"/>
            <a:r>
              <a:rPr lang="en-US" sz="8000" b="1" dirty="0">
                <a:latin typeface="Helvetica" pitchFamily="2" charset="0"/>
              </a:rPr>
              <a:t>End.</a:t>
            </a:r>
          </a:p>
        </p:txBody>
      </p:sp>
    </p:spTree>
    <p:extLst>
      <p:ext uri="{BB962C8B-B14F-4D97-AF65-F5344CB8AC3E}">
        <p14:creationId xmlns:p14="http://schemas.microsoft.com/office/powerpoint/2010/main" val="292700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050C7F-A800-D94F-8B0B-C7DAE550C7E4}"/>
              </a:ext>
            </a:extLst>
          </p:cNvPr>
          <p:cNvPicPr>
            <a:picLocks noChangeAspect="1"/>
          </p:cNvPicPr>
          <p:nvPr/>
        </p:nvPicPr>
        <p:blipFill>
          <a:blip r:embed="rId2"/>
          <a:stretch>
            <a:fillRect/>
          </a:stretch>
        </p:blipFill>
        <p:spPr>
          <a:xfrm>
            <a:off x="59375" y="0"/>
            <a:ext cx="5968911" cy="3600000"/>
          </a:xfrm>
          <a:prstGeom prst="rect">
            <a:avLst/>
          </a:prstGeom>
        </p:spPr>
      </p:pic>
      <p:pic>
        <p:nvPicPr>
          <p:cNvPr id="3" name="Picture 2">
            <a:extLst>
              <a:ext uri="{FF2B5EF4-FFF2-40B4-BE49-F238E27FC236}">
                <a16:creationId xmlns:a16="http://schemas.microsoft.com/office/drawing/2014/main" id="{E7BEC6A9-86F7-1843-B93F-8DA924363E29}"/>
              </a:ext>
            </a:extLst>
          </p:cNvPr>
          <p:cNvPicPr>
            <a:picLocks noChangeAspect="1"/>
          </p:cNvPicPr>
          <p:nvPr/>
        </p:nvPicPr>
        <p:blipFill>
          <a:blip r:embed="rId3"/>
          <a:stretch>
            <a:fillRect/>
          </a:stretch>
        </p:blipFill>
        <p:spPr>
          <a:xfrm>
            <a:off x="6158917" y="0"/>
            <a:ext cx="5968916" cy="3600000"/>
          </a:xfrm>
          <a:prstGeom prst="rect">
            <a:avLst/>
          </a:prstGeom>
        </p:spPr>
      </p:pic>
      <p:pic>
        <p:nvPicPr>
          <p:cNvPr id="4" name="Picture 3">
            <a:extLst>
              <a:ext uri="{FF2B5EF4-FFF2-40B4-BE49-F238E27FC236}">
                <a16:creationId xmlns:a16="http://schemas.microsoft.com/office/drawing/2014/main" id="{A5B88EFC-0864-1644-8AA7-E6BD45C7375F}"/>
              </a:ext>
            </a:extLst>
          </p:cNvPr>
          <p:cNvPicPr>
            <a:picLocks noChangeAspect="1"/>
          </p:cNvPicPr>
          <p:nvPr/>
        </p:nvPicPr>
        <p:blipFill>
          <a:blip r:embed="rId4"/>
          <a:stretch>
            <a:fillRect/>
          </a:stretch>
        </p:blipFill>
        <p:spPr>
          <a:xfrm>
            <a:off x="59375" y="3258000"/>
            <a:ext cx="5968916" cy="3600000"/>
          </a:xfrm>
          <a:prstGeom prst="rect">
            <a:avLst/>
          </a:prstGeom>
        </p:spPr>
      </p:pic>
      <p:pic>
        <p:nvPicPr>
          <p:cNvPr id="5" name="Picture 4">
            <a:extLst>
              <a:ext uri="{FF2B5EF4-FFF2-40B4-BE49-F238E27FC236}">
                <a16:creationId xmlns:a16="http://schemas.microsoft.com/office/drawing/2014/main" id="{B337B33E-628E-D749-8AC3-7915BBABBD18}"/>
              </a:ext>
            </a:extLst>
          </p:cNvPr>
          <p:cNvPicPr>
            <a:picLocks noChangeAspect="1"/>
          </p:cNvPicPr>
          <p:nvPr/>
        </p:nvPicPr>
        <p:blipFill>
          <a:blip r:embed="rId5"/>
          <a:stretch>
            <a:fillRect/>
          </a:stretch>
        </p:blipFill>
        <p:spPr>
          <a:xfrm>
            <a:off x="6158917" y="3258000"/>
            <a:ext cx="5968916" cy="3600000"/>
          </a:xfrm>
          <a:prstGeom prst="rect">
            <a:avLst/>
          </a:prstGeom>
        </p:spPr>
      </p:pic>
    </p:spTree>
    <p:extLst>
      <p:ext uri="{BB962C8B-B14F-4D97-AF65-F5344CB8AC3E}">
        <p14:creationId xmlns:p14="http://schemas.microsoft.com/office/powerpoint/2010/main" val="202902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F07903-3771-FD40-A388-6F710F9688F3}"/>
              </a:ext>
            </a:extLst>
          </p:cNvPr>
          <p:cNvSpPr/>
          <p:nvPr/>
        </p:nvSpPr>
        <p:spPr>
          <a:xfrm>
            <a:off x="3835730" y="3538847"/>
            <a:ext cx="3443844"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E5C1A2-9F3B-8749-8175-1F017F07324F}"/>
              </a:ext>
            </a:extLst>
          </p:cNvPr>
          <p:cNvSpPr/>
          <p:nvPr/>
        </p:nvSpPr>
        <p:spPr>
          <a:xfrm>
            <a:off x="7788234" y="4451268"/>
            <a:ext cx="1593272"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86DF3D-DF63-524B-98CC-5097586BC7DB}"/>
              </a:ext>
            </a:extLst>
          </p:cNvPr>
          <p:cNvSpPr/>
          <p:nvPr/>
        </p:nvSpPr>
        <p:spPr>
          <a:xfrm>
            <a:off x="815439" y="4760027"/>
            <a:ext cx="1636815"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6449909-7058-794B-8F2C-6F62E4CD8EFA}"/>
              </a:ext>
            </a:extLst>
          </p:cNvPr>
          <p:cNvSpPr/>
          <p:nvPr/>
        </p:nvSpPr>
        <p:spPr>
          <a:xfrm>
            <a:off x="6586846" y="5363689"/>
            <a:ext cx="3649683"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A5D562-BF46-8C47-802A-968D473ABF71}"/>
              </a:ext>
            </a:extLst>
          </p:cNvPr>
          <p:cNvSpPr/>
          <p:nvPr/>
        </p:nvSpPr>
        <p:spPr>
          <a:xfrm>
            <a:off x="2476004" y="5672448"/>
            <a:ext cx="4471061"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1AEDD3-F79C-D947-AEC1-6277F3DBDDE1}"/>
              </a:ext>
            </a:extLst>
          </p:cNvPr>
          <p:cNvSpPr/>
          <p:nvPr/>
        </p:nvSpPr>
        <p:spPr>
          <a:xfrm>
            <a:off x="8538523" y="2599435"/>
            <a:ext cx="1914402"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43A8121-4F52-9C47-B590-9667D43CA536}"/>
              </a:ext>
            </a:extLst>
          </p:cNvPr>
          <p:cNvSpPr/>
          <p:nvPr/>
        </p:nvSpPr>
        <p:spPr>
          <a:xfrm>
            <a:off x="522514" y="766733"/>
            <a:ext cx="10248405" cy="5324535"/>
          </a:xfrm>
          <a:prstGeom prst="rect">
            <a:avLst/>
          </a:prstGeom>
        </p:spPr>
        <p:txBody>
          <a:bodyPr wrap="square">
            <a:spAutoFit/>
          </a:bodyPr>
          <a:lstStyle/>
          <a:p>
            <a:r>
              <a:rPr lang="en-GB" sz="6000" b="1" dirty="0">
                <a:latin typeface="Helvetica" pitchFamily="2" charset="0"/>
              </a:rPr>
              <a:t>UKRI FLF</a:t>
            </a:r>
          </a:p>
          <a:p>
            <a:r>
              <a:rPr lang="en-GB" sz="4000" b="1" dirty="0">
                <a:latin typeface="Helvetica" pitchFamily="2" charset="0"/>
              </a:rPr>
              <a:t>Scheme Objectives </a:t>
            </a:r>
            <a:endParaRPr lang="en-GB" sz="4000" dirty="0">
              <a:latin typeface="Helvetica" pitchFamily="2" charset="0"/>
            </a:endParaRPr>
          </a:p>
          <a:p>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To develop, retain, attract and sustain research and innovation talent in the UK.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To foster new research and innovation career paths including those at the academic/business and interdisciplinary boundaries, and facilitate movement of people between sectors.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To provide sustained funding and resources for the best early career researchers and innovators.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To provide long-term, flexible funding to tackle difficult and novel challenges, and support adventurous, ambitious programmes. </a:t>
            </a:r>
            <a:endParaRPr lang="en-GB" sz="2000" b="1" dirty="0">
              <a:effectLst/>
              <a:latin typeface="Helvetica" pitchFamily="2" charset="0"/>
            </a:endParaRPr>
          </a:p>
        </p:txBody>
      </p:sp>
    </p:spTree>
    <p:extLst>
      <p:ext uri="{BB962C8B-B14F-4D97-AF65-F5344CB8AC3E}">
        <p14:creationId xmlns:p14="http://schemas.microsoft.com/office/powerpoint/2010/main" val="293177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96DCD1-6DE3-114B-93A7-4FE3043E0A8D}"/>
              </a:ext>
            </a:extLst>
          </p:cNvPr>
          <p:cNvSpPr/>
          <p:nvPr/>
        </p:nvSpPr>
        <p:spPr>
          <a:xfrm>
            <a:off x="1776025" y="3256808"/>
            <a:ext cx="3567872"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1EB6EEC-3058-E147-837B-F8D3FBB2A925}"/>
              </a:ext>
            </a:extLst>
          </p:cNvPr>
          <p:cNvSpPr/>
          <p:nvPr/>
        </p:nvSpPr>
        <p:spPr>
          <a:xfrm>
            <a:off x="641268" y="2921169"/>
            <a:ext cx="10082150" cy="1015663"/>
          </a:xfrm>
          <a:prstGeom prst="rect">
            <a:avLst/>
          </a:prstGeom>
        </p:spPr>
        <p:txBody>
          <a:bodyPr wrap="square">
            <a:spAutoFit/>
          </a:bodyPr>
          <a:lstStyle/>
          <a:p>
            <a:pPr>
              <a:spcAft>
                <a:spcPts val="1000"/>
              </a:spcAft>
            </a:pPr>
            <a:r>
              <a:rPr lang="en-GB" sz="2000" b="1" dirty="0">
                <a:latin typeface="Helvetica" pitchFamily="2" charset="0"/>
              </a:rPr>
              <a:t>A key issue is whether the added value of the FLF Scheme mechanism of support – </a:t>
            </a:r>
            <a:r>
              <a:rPr lang="en-GB" sz="2000" b="1" i="1" dirty="0">
                <a:latin typeface="Helvetica" pitchFamily="2" charset="0"/>
              </a:rPr>
              <a:t>i.e.</a:t>
            </a:r>
            <a:r>
              <a:rPr lang="en-GB" sz="2000" b="1" dirty="0">
                <a:latin typeface="Helvetica" pitchFamily="2" charset="0"/>
              </a:rPr>
              <a:t> the </a:t>
            </a:r>
            <a:r>
              <a:rPr lang="en-GB" sz="2000" b="1" u="sng" dirty="0">
                <a:latin typeface="Helvetica" pitchFamily="2" charset="0"/>
              </a:rPr>
              <a:t>scale</a:t>
            </a:r>
            <a:r>
              <a:rPr lang="en-GB" sz="2000" b="1" dirty="0">
                <a:latin typeface="Helvetica" pitchFamily="2" charset="0"/>
              </a:rPr>
              <a:t>, </a:t>
            </a:r>
            <a:r>
              <a:rPr lang="en-GB" sz="2000" b="1" u="sng" dirty="0">
                <a:latin typeface="Helvetica" pitchFamily="2" charset="0"/>
              </a:rPr>
              <a:t>flexibility</a:t>
            </a:r>
            <a:r>
              <a:rPr lang="en-GB" sz="2000" b="1" dirty="0">
                <a:latin typeface="Helvetica" pitchFamily="2" charset="0"/>
              </a:rPr>
              <a:t> and </a:t>
            </a:r>
            <a:r>
              <a:rPr lang="en-GB" sz="2000" b="1" u="sng" dirty="0">
                <a:latin typeface="Helvetica" pitchFamily="2" charset="0"/>
              </a:rPr>
              <a:t>duration</a:t>
            </a:r>
            <a:r>
              <a:rPr lang="en-GB" sz="2000" b="1" dirty="0">
                <a:latin typeface="Helvetica" pitchFamily="2" charset="0"/>
              </a:rPr>
              <a:t> offered - is well demonstrated, as opposed to more standard project grant support. </a:t>
            </a:r>
          </a:p>
        </p:txBody>
      </p:sp>
    </p:spTree>
    <p:extLst>
      <p:ext uri="{BB962C8B-B14F-4D97-AF65-F5344CB8AC3E}">
        <p14:creationId xmlns:p14="http://schemas.microsoft.com/office/powerpoint/2010/main" val="258859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E0988-0021-0A40-8A6D-10203EE47181}"/>
              </a:ext>
            </a:extLst>
          </p:cNvPr>
          <p:cNvSpPr/>
          <p:nvPr/>
        </p:nvSpPr>
        <p:spPr>
          <a:xfrm>
            <a:off x="-229590" y="302410"/>
            <a:ext cx="9504219" cy="75223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D3B655-13CC-3F4E-973B-2107CEAB01E2}"/>
              </a:ext>
            </a:extLst>
          </p:cNvPr>
          <p:cNvSpPr/>
          <p:nvPr/>
        </p:nvSpPr>
        <p:spPr>
          <a:xfrm>
            <a:off x="684669" y="346758"/>
            <a:ext cx="8677375" cy="707886"/>
          </a:xfrm>
          <a:prstGeom prst="rect">
            <a:avLst/>
          </a:prstGeom>
        </p:spPr>
        <p:txBody>
          <a:bodyPr wrap="none">
            <a:spAutoFit/>
          </a:bodyPr>
          <a:lstStyle/>
          <a:p>
            <a:r>
              <a:rPr lang="en-GB" sz="4000" b="1" dirty="0">
                <a:latin typeface="Arial" panose="020B0604020202020204" pitchFamily="34" charset="0"/>
              </a:rPr>
              <a:t>Research &amp; Innovation Excellence </a:t>
            </a:r>
            <a:endParaRPr lang="en-GB" sz="4000" dirty="0"/>
          </a:p>
        </p:txBody>
      </p:sp>
      <p:sp>
        <p:nvSpPr>
          <p:cNvPr id="7" name="Rectangle 6">
            <a:extLst>
              <a:ext uri="{FF2B5EF4-FFF2-40B4-BE49-F238E27FC236}">
                <a16:creationId xmlns:a16="http://schemas.microsoft.com/office/drawing/2014/main" id="{B298C872-2D8F-AA41-97DD-D0BB5F48B342}"/>
              </a:ext>
            </a:extLst>
          </p:cNvPr>
          <p:cNvSpPr/>
          <p:nvPr/>
        </p:nvSpPr>
        <p:spPr>
          <a:xfrm>
            <a:off x="955139" y="1856651"/>
            <a:ext cx="1470561"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F1BF48-E3DB-0C4E-BFFB-01684CB14271}"/>
              </a:ext>
            </a:extLst>
          </p:cNvPr>
          <p:cNvSpPr/>
          <p:nvPr/>
        </p:nvSpPr>
        <p:spPr>
          <a:xfrm>
            <a:off x="955139" y="2466251"/>
            <a:ext cx="1470561"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741564-A7FD-C14B-B994-5786EC3CD0B5}"/>
              </a:ext>
            </a:extLst>
          </p:cNvPr>
          <p:cNvSpPr/>
          <p:nvPr/>
        </p:nvSpPr>
        <p:spPr>
          <a:xfrm>
            <a:off x="1930401" y="4307751"/>
            <a:ext cx="115570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8FE236-8DB6-624E-9E85-32CFF7E4E319}"/>
              </a:ext>
            </a:extLst>
          </p:cNvPr>
          <p:cNvSpPr/>
          <p:nvPr/>
        </p:nvSpPr>
        <p:spPr>
          <a:xfrm>
            <a:off x="929738" y="3371652"/>
            <a:ext cx="2740562"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5F2BD3-06B7-DC4F-8B37-A16F368E91C8}"/>
              </a:ext>
            </a:extLst>
          </p:cNvPr>
          <p:cNvSpPr/>
          <p:nvPr/>
        </p:nvSpPr>
        <p:spPr>
          <a:xfrm>
            <a:off x="684668" y="1843951"/>
            <a:ext cx="10561263" cy="3170099"/>
          </a:xfrm>
          <a:prstGeom prst="rect">
            <a:avLst/>
          </a:prstGeom>
        </p:spPr>
        <p:txBody>
          <a:bodyPr wrap="square">
            <a:spAutoFit/>
          </a:bodyPr>
          <a:lstStyle/>
          <a:p>
            <a:pPr marL="285750" indent="-285750">
              <a:buFont typeface="Arial" panose="020B0604020202020204" pitchFamily="34" charset="0"/>
              <a:buChar char="•"/>
            </a:pPr>
            <a:r>
              <a:rPr lang="en-GB" sz="2000" b="1" dirty="0">
                <a:latin typeface="Helvetica" pitchFamily="2" charset="0"/>
              </a:rPr>
              <a:t>Excellence of the research and innovation.</a:t>
            </a:r>
          </a:p>
          <a:p>
            <a:pPr marL="285750" indent="-285750">
              <a:buFont typeface="Arial" panose="020B0604020202020204" pitchFamily="34" charset="0"/>
              <a:buChar char="•"/>
            </a:pPr>
            <a:endParaRPr lang="en-GB" sz="2000" b="1" dirty="0">
              <a:latin typeface="Helvetica" pitchFamily="2" charset="0"/>
            </a:endParaRPr>
          </a:p>
          <a:p>
            <a:pPr marL="285750" indent="-285750">
              <a:buFont typeface="Arial" panose="020B0604020202020204" pitchFamily="34" charset="0"/>
              <a:buChar char="•"/>
            </a:pPr>
            <a:r>
              <a:rPr lang="en-GB" sz="2000" b="1" dirty="0">
                <a:latin typeface="Helvetica" pitchFamily="2" charset="0"/>
              </a:rPr>
              <a:t>Importance, novelty and feasibility of the proposed programme of work (and whether long-term Fellowship support is needed to enable this).  </a:t>
            </a:r>
          </a:p>
          <a:p>
            <a:pPr marL="285750" indent="-285750">
              <a:buFont typeface="Arial" panose="020B0604020202020204" pitchFamily="34" charset="0"/>
              <a:buChar char="•"/>
            </a:pPr>
            <a:endParaRPr lang="en-GB" sz="2000" b="1" dirty="0">
              <a:latin typeface="Helvetica" pitchFamily="2" charset="0"/>
            </a:endParaRPr>
          </a:p>
          <a:p>
            <a:pPr marL="285750" indent="-285750">
              <a:buFont typeface="Arial" panose="020B0604020202020204" pitchFamily="34" charset="0"/>
              <a:buChar char="•"/>
            </a:pPr>
            <a:r>
              <a:rPr lang="en-GB" sz="2000" b="1" dirty="0">
                <a:latin typeface="Helvetica" pitchFamily="2" charset="0"/>
              </a:rPr>
              <a:t>Robust methodology and appropriate consideration of research and innovation reproducibility, openness, governance and ethical / social responsibility issues.</a:t>
            </a:r>
          </a:p>
          <a:p>
            <a:pPr marL="285750" indent="-285750">
              <a:buFont typeface="Arial" panose="020B0604020202020204" pitchFamily="34" charset="0"/>
              <a:buChar char="•"/>
            </a:pPr>
            <a:endParaRPr lang="en-GB" sz="2000" b="1" dirty="0">
              <a:latin typeface="Helvetica" pitchFamily="2" charset="0"/>
            </a:endParaRPr>
          </a:p>
          <a:p>
            <a:pPr marL="285750" indent="-285750">
              <a:buFont typeface="Arial" panose="020B0604020202020204" pitchFamily="34" charset="0"/>
              <a:buChar char="•"/>
            </a:pPr>
            <a:r>
              <a:rPr lang="en-GB" sz="2000" b="1" dirty="0">
                <a:latin typeface="Helvetica" pitchFamily="2" charset="0"/>
              </a:rPr>
              <a:t>Overall potential of the fellowship to establish or maintain a distinctive and outstanding research/innovation activity. </a:t>
            </a:r>
          </a:p>
        </p:txBody>
      </p:sp>
    </p:spTree>
    <p:extLst>
      <p:ext uri="{BB962C8B-B14F-4D97-AF65-F5344CB8AC3E}">
        <p14:creationId xmlns:p14="http://schemas.microsoft.com/office/powerpoint/2010/main" val="203812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6C6C1-D1E0-4940-BB20-8FD9E735F945}"/>
              </a:ext>
            </a:extLst>
          </p:cNvPr>
          <p:cNvSpPr/>
          <p:nvPr/>
        </p:nvSpPr>
        <p:spPr>
          <a:xfrm>
            <a:off x="-229590" y="302410"/>
            <a:ext cx="9504219" cy="75223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D3B655-13CC-3F4E-973B-2107CEAB01E2}"/>
              </a:ext>
            </a:extLst>
          </p:cNvPr>
          <p:cNvSpPr/>
          <p:nvPr/>
        </p:nvSpPr>
        <p:spPr>
          <a:xfrm>
            <a:off x="684669" y="346758"/>
            <a:ext cx="7792518" cy="707886"/>
          </a:xfrm>
          <a:prstGeom prst="rect">
            <a:avLst/>
          </a:prstGeom>
        </p:spPr>
        <p:txBody>
          <a:bodyPr wrap="none">
            <a:spAutoFit/>
          </a:bodyPr>
          <a:lstStyle/>
          <a:p>
            <a:r>
              <a:rPr lang="en-GB" sz="4000" b="1" dirty="0">
                <a:latin typeface="Arial" panose="020B0604020202020204" pitchFamily="34" charset="0"/>
              </a:rPr>
              <a:t>Applicant &amp; Their Development</a:t>
            </a:r>
            <a:endParaRPr lang="en-GB" sz="4000" dirty="0"/>
          </a:p>
        </p:txBody>
      </p:sp>
      <p:sp>
        <p:nvSpPr>
          <p:cNvPr id="7" name="Rectangle 6">
            <a:extLst>
              <a:ext uri="{FF2B5EF4-FFF2-40B4-BE49-F238E27FC236}">
                <a16:creationId xmlns:a16="http://schemas.microsoft.com/office/drawing/2014/main" id="{468C7DE2-27C0-7845-B8FD-D1C722D6E711}"/>
              </a:ext>
            </a:extLst>
          </p:cNvPr>
          <p:cNvSpPr/>
          <p:nvPr/>
        </p:nvSpPr>
        <p:spPr>
          <a:xfrm>
            <a:off x="3660239" y="1691551"/>
            <a:ext cx="1470561"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9CA314-B403-F148-BB1D-3497307ADF54}"/>
              </a:ext>
            </a:extLst>
          </p:cNvPr>
          <p:cNvSpPr/>
          <p:nvPr/>
        </p:nvSpPr>
        <p:spPr>
          <a:xfrm>
            <a:off x="3279239" y="2290985"/>
            <a:ext cx="4582061"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A1FD01-B317-B74B-8EC0-53EF6FD07A21}"/>
              </a:ext>
            </a:extLst>
          </p:cNvPr>
          <p:cNvSpPr/>
          <p:nvPr/>
        </p:nvSpPr>
        <p:spPr>
          <a:xfrm>
            <a:off x="5293683" y="3510185"/>
            <a:ext cx="2821617"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2B188A-AE16-2A4B-BB52-F00251E1501B}"/>
              </a:ext>
            </a:extLst>
          </p:cNvPr>
          <p:cNvSpPr/>
          <p:nvPr/>
        </p:nvSpPr>
        <p:spPr>
          <a:xfrm>
            <a:off x="4699000" y="4427976"/>
            <a:ext cx="643890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7304E1-B7FC-3444-902A-F0255674AA7A}"/>
              </a:ext>
            </a:extLst>
          </p:cNvPr>
          <p:cNvSpPr/>
          <p:nvPr/>
        </p:nvSpPr>
        <p:spPr>
          <a:xfrm>
            <a:off x="1003300" y="4718286"/>
            <a:ext cx="280670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AA58BD-BB5A-AC4D-BCFB-9F9EA5E86447}"/>
              </a:ext>
            </a:extLst>
          </p:cNvPr>
          <p:cNvSpPr/>
          <p:nvPr/>
        </p:nvSpPr>
        <p:spPr>
          <a:xfrm>
            <a:off x="4357418" y="5634476"/>
            <a:ext cx="4723081"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5F2BD3-06B7-DC4F-8B37-A16F368E91C8}"/>
              </a:ext>
            </a:extLst>
          </p:cNvPr>
          <p:cNvSpPr/>
          <p:nvPr/>
        </p:nvSpPr>
        <p:spPr>
          <a:xfrm>
            <a:off x="684668" y="1360494"/>
            <a:ext cx="10739393" cy="5324535"/>
          </a:xfrm>
          <a:prstGeom prst="rect">
            <a:avLst/>
          </a:prstGeom>
        </p:spPr>
        <p:txBody>
          <a:bodyPr wrap="square">
            <a:spAutoFit/>
          </a:bodyPr>
          <a:lstStyle/>
          <a:p>
            <a:pPr marL="342900" indent="-342900">
              <a:buFont typeface="Arial" panose="020B0604020202020204" pitchFamily="34" charset="0"/>
              <a:buChar char="•"/>
            </a:pPr>
            <a:r>
              <a:rPr lang="en-GB" sz="2000" b="1" dirty="0">
                <a:latin typeface="Helvetica" pitchFamily="2" charset="0"/>
              </a:rPr>
              <a:t>Be recognised to be of the highest standard relative to their career stage and on a trajectory to become world-class.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Clear evidence of independence and thought leadership, which may go beyond the level normally expected of their current position.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Demonstrate an ability to be, or become, a clear communicator and disseminator of knowledge and innovation, able to inspire and lead others; and ability to develop new relationships and influence across multiple disciplines and sectors.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A broad understanding of the research / innovation landscape at both the national and international level and clarity on how their research / innovation will contribute to it.</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A clear plan to support the training and development of the fellow (and, if applicable, their team) and for gaining advice or mentorship; supporting not only the programme but also their broader professional development. </a:t>
            </a:r>
            <a:endParaRPr lang="en-GB" sz="2000" b="1" dirty="0">
              <a:effectLst/>
              <a:latin typeface="Helvetica" pitchFamily="2" charset="0"/>
            </a:endParaRPr>
          </a:p>
        </p:txBody>
      </p:sp>
    </p:spTree>
    <p:extLst>
      <p:ext uri="{BB962C8B-B14F-4D97-AF65-F5344CB8AC3E}">
        <p14:creationId xmlns:p14="http://schemas.microsoft.com/office/powerpoint/2010/main" val="2194271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ABD2B2-56ED-FB43-AF84-8816D984C1A6}"/>
              </a:ext>
            </a:extLst>
          </p:cNvPr>
          <p:cNvSpPr/>
          <p:nvPr/>
        </p:nvSpPr>
        <p:spPr>
          <a:xfrm>
            <a:off x="-229590" y="492413"/>
            <a:ext cx="9504219" cy="75223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D3B655-13CC-3F4E-973B-2107CEAB01E2}"/>
              </a:ext>
            </a:extLst>
          </p:cNvPr>
          <p:cNvSpPr/>
          <p:nvPr/>
        </p:nvSpPr>
        <p:spPr>
          <a:xfrm>
            <a:off x="684669" y="513008"/>
            <a:ext cx="7513595" cy="707886"/>
          </a:xfrm>
          <a:prstGeom prst="rect">
            <a:avLst/>
          </a:prstGeom>
        </p:spPr>
        <p:txBody>
          <a:bodyPr wrap="none">
            <a:spAutoFit/>
          </a:bodyPr>
          <a:lstStyle/>
          <a:p>
            <a:r>
              <a:rPr lang="en-GB" sz="4000" b="1" dirty="0">
                <a:latin typeface="Arial" panose="020B0604020202020204" pitchFamily="34" charset="0"/>
              </a:rPr>
              <a:t>Impact &amp; Strategic Relevance </a:t>
            </a:r>
            <a:endParaRPr lang="en-GB" sz="4000" dirty="0"/>
          </a:p>
        </p:txBody>
      </p:sp>
      <p:sp>
        <p:nvSpPr>
          <p:cNvPr id="7" name="Rectangle 6">
            <a:extLst>
              <a:ext uri="{FF2B5EF4-FFF2-40B4-BE49-F238E27FC236}">
                <a16:creationId xmlns:a16="http://schemas.microsoft.com/office/drawing/2014/main" id="{C65794D4-FECD-AB4E-82FB-29ABEFB048D5}"/>
              </a:ext>
            </a:extLst>
          </p:cNvPr>
          <p:cNvSpPr/>
          <p:nvPr/>
        </p:nvSpPr>
        <p:spPr>
          <a:xfrm>
            <a:off x="990600" y="1693515"/>
            <a:ext cx="410210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D09288-8D25-ED4C-80D8-5D5626719E6D}"/>
              </a:ext>
            </a:extLst>
          </p:cNvPr>
          <p:cNvSpPr/>
          <p:nvPr/>
        </p:nvSpPr>
        <p:spPr>
          <a:xfrm>
            <a:off x="3670300" y="2608119"/>
            <a:ext cx="327660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0B3A5A-C7D8-AE49-B30F-B78ED829A067}"/>
              </a:ext>
            </a:extLst>
          </p:cNvPr>
          <p:cNvSpPr/>
          <p:nvPr/>
        </p:nvSpPr>
        <p:spPr>
          <a:xfrm>
            <a:off x="6489700" y="4449619"/>
            <a:ext cx="255270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FD2916-42AC-C841-817B-EF774E29E5EB}"/>
              </a:ext>
            </a:extLst>
          </p:cNvPr>
          <p:cNvSpPr/>
          <p:nvPr/>
        </p:nvSpPr>
        <p:spPr>
          <a:xfrm>
            <a:off x="3765550" y="5059219"/>
            <a:ext cx="271145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C4FD87-E3AF-5E4D-B23E-5CD41F669363}"/>
              </a:ext>
            </a:extLst>
          </p:cNvPr>
          <p:cNvSpPr/>
          <p:nvPr/>
        </p:nvSpPr>
        <p:spPr>
          <a:xfrm>
            <a:off x="9588500" y="3230419"/>
            <a:ext cx="133350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E41203-9595-C94F-8135-FE92CB1233D5}"/>
              </a:ext>
            </a:extLst>
          </p:cNvPr>
          <p:cNvSpPr/>
          <p:nvPr/>
        </p:nvSpPr>
        <p:spPr>
          <a:xfrm>
            <a:off x="671968" y="3528290"/>
            <a:ext cx="2426832"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5F2BD3-06B7-DC4F-8B37-A16F368E91C8}"/>
              </a:ext>
            </a:extLst>
          </p:cNvPr>
          <p:cNvSpPr/>
          <p:nvPr/>
        </p:nvSpPr>
        <p:spPr>
          <a:xfrm>
            <a:off x="684668" y="1679168"/>
            <a:ext cx="10608765" cy="4093428"/>
          </a:xfrm>
          <a:prstGeom prst="rect">
            <a:avLst/>
          </a:prstGeom>
        </p:spPr>
        <p:txBody>
          <a:bodyPr wrap="square">
            <a:spAutoFit/>
          </a:bodyPr>
          <a:lstStyle/>
          <a:p>
            <a:pPr marL="342900" indent="-342900">
              <a:buFont typeface="Arial" panose="020B0604020202020204" pitchFamily="34" charset="0"/>
              <a:buChar char="•"/>
            </a:pPr>
            <a:r>
              <a:rPr lang="en-GB" sz="2000" b="1" dirty="0">
                <a:latin typeface="Helvetica" pitchFamily="2" charset="0"/>
              </a:rPr>
              <a:t>Importance and potential impact of the research / innovation for society and / or the economy. </a:t>
            </a:r>
          </a:p>
          <a:p>
            <a:endParaRPr lang="en-GB" sz="2000" b="1" dirty="0">
              <a:latin typeface="Helvetica" pitchFamily="2" charset="0"/>
            </a:endParaRPr>
          </a:p>
          <a:p>
            <a:r>
              <a:rPr lang="en-GB" sz="2000" b="1" dirty="0">
                <a:latin typeface="Helvetica" pitchFamily="2" charset="0"/>
              </a:rPr>
              <a:t> - What are the potential short or long-term impacts, and how significant are they? </a:t>
            </a:r>
          </a:p>
          <a:p>
            <a:endParaRPr lang="en-GB" sz="2000" b="1" dirty="0">
              <a:latin typeface="Helvetica" pitchFamily="2" charset="0"/>
            </a:endParaRPr>
          </a:p>
          <a:p>
            <a:r>
              <a:rPr lang="en-GB" sz="2000" b="1" dirty="0">
                <a:latin typeface="Helvetica" pitchFamily="2" charset="0"/>
              </a:rPr>
              <a:t> - Are the pathways to achieving this impact well understood, and are the plans for maximising impact (from the applicant and host organisation) proportionate, timely, and credible? </a:t>
            </a:r>
          </a:p>
          <a:p>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Where the Fellowship proposal aligns with a specific priority area identified by UKRI, the assessment will also address how strongly the proposal fits with the aims for the area; and what it will contribute alongside other proposals and activities in the same priority area. </a:t>
            </a:r>
          </a:p>
        </p:txBody>
      </p:sp>
    </p:spTree>
    <p:extLst>
      <p:ext uri="{BB962C8B-B14F-4D97-AF65-F5344CB8AC3E}">
        <p14:creationId xmlns:p14="http://schemas.microsoft.com/office/powerpoint/2010/main" val="2062890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43BBBD-B9FA-8E46-8D8D-A581C35B3DA7}"/>
              </a:ext>
            </a:extLst>
          </p:cNvPr>
          <p:cNvSpPr/>
          <p:nvPr/>
        </p:nvSpPr>
        <p:spPr>
          <a:xfrm>
            <a:off x="-229590" y="890649"/>
            <a:ext cx="2818411" cy="613292"/>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579760-4570-D04E-9507-F05E4375B5EC}"/>
              </a:ext>
            </a:extLst>
          </p:cNvPr>
          <p:cNvSpPr/>
          <p:nvPr/>
        </p:nvSpPr>
        <p:spPr>
          <a:xfrm>
            <a:off x="-229590" y="88655"/>
            <a:ext cx="10561121" cy="80199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D3B655-13CC-3F4E-973B-2107CEAB01E2}"/>
              </a:ext>
            </a:extLst>
          </p:cNvPr>
          <p:cNvSpPr/>
          <p:nvPr/>
        </p:nvSpPr>
        <p:spPr>
          <a:xfrm>
            <a:off x="684669" y="180502"/>
            <a:ext cx="10834396" cy="1323439"/>
          </a:xfrm>
          <a:prstGeom prst="rect">
            <a:avLst/>
          </a:prstGeom>
        </p:spPr>
        <p:txBody>
          <a:bodyPr wrap="square">
            <a:spAutoFit/>
          </a:bodyPr>
          <a:lstStyle/>
          <a:p>
            <a:r>
              <a:rPr lang="en-GB" sz="4000" b="1" dirty="0">
                <a:latin typeface="Arial" panose="020B0604020202020204" pitchFamily="34" charset="0"/>
              </a:rPr>
              <a:t>Research &amp; Innovation Environment &amp; Costs </a:t>
            </a:r>
            <a:endParaRPr lang="en-GB" sz="4000" dirty="0"/>
          </a:p>
        </p:txBody>
      </p:sp>
      <p:sp>
        <p:nvSpPr>
          <p:cNvPr id="9" name="Rectangle 8">
            <a:extLst>
              <a:ext uri="{FF2B5EF4-FFF2-40B4-BE49-F238E27FC236}">
                <a16:creationId xmlns:a16="http://schemas.microsoft.com/office/drawing/2014/main" id="{EE8E507C-A696-5144-8835-EE8DF1957C4A}"/>
              </a:ext>
            </a:extLst>
          </p:cNvPr>
          <p:cNvSpPr/>
          <p:nvPr/>
        </p:nvSpPr>
        <p:spPr>
          <a:xfrm>
            <a:off x="3054350" y="1633962"/>
            <a:ext cx="487045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1EDE09-B035-6341-BA59-F1924550AE83}"/>
              </a:ext>
            </a:extLst>
          </p:cNvPr>
          <p:cNvSpPr/>
          <p:nvPr/>
        </p:nvSpPr>
        <p:spPr>
          <a:xfrm>
            <a:off x="5050970" y="2548362"/>
            <a:ext cx="5604330"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D17E9C-3100-9149-8066-F5448C6F444D}"/>
              </a:ext>
            </a:extLst>
          </p:cNvPr>
          <p:cNvSpPr/>
          <p:nvPr/>
        </p:nvSpPr>
        <p:spPr>
          <a:xfrm>
            <a:off x="993400" y="5312753"/>
            <a:ext cx="6486899" cy="34438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5F2BD3-06B7-DC4F-8B37-A16F368E91C8}"/>
              </a:ext>
            </a:extLst>
          </p:cNvPr>
          <p:cNvSpPr/>
          <p:nvPr/>
        </p:nvSpPr>
        <p:spPr>
          <a:xfrm>
            <a:off x="684669" y="1621262"/>
            <a:ext cx="10727518" cy="5016758"/>
          </a:xfrm>
          <a:prstGeom prst="rect">
            <a:avLst/>
          </a:prstGeom>
        </p:spPr>
        <p:txBody>
          <a:bodyPr wrap="square">
            <a:spAutoFit/>
          </a:bodyPr>
          <a:lstStyle/>
          <a:p>
            <a:pPr marL="342900" indent="-342900">
              <a:buFont typeface="Arial" panose="020B0604020202020204" pitchFamily="34" charset="0"/>
              <a:buChar char="•"/>
            </a:pPr>
            <a:r>
              <a:rPr lang="en-GB" sz="2000" b="1" dirty="0">
                <a:latin typeface="Helvetica" pitchFamily="2" charset="0"/>
              </a:rPr>
              <a:t>A demonstrable commitment from the host organisation to realising the potential of the fellow; and establishing them as a research / innovation leader.</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Consideration has been given to equality, diversity and inclusion aims of UKRI in support for the fellow and, if applicable, their wider team, and in using the Fellowship’s provision for flexible working.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Plans for supporting the fellow’s programme of work; enabling the time commitment needed; ensuring access to space, equipment/facilities, other resources and other relevant programmes; and enabling the applicant to maximise the social / economic impact of their work.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Funding requested is appropriate and fully justified. </a:t>
            </a:r>
          </a:p>
          <a:p>
            <a:pPr marL="342900" indent="-342900">
              <a:buFont typeface="Arial" panose="020B0604020202020204" pitchFamily="34" charset="0"/>
              <a:buChar char="•"/>
            </a:pPr>
            <a:endParaRPr lang="en-GB" sz="2000" b="1" dirty="0">
              <a:latin typeface="Helvetica" pitchFamily="2" charset="0"/>
            </a:endParaRPr>
          </a:p>
          <a:p>
            <a:pPr marL="342900" indent="-342900">
              <a:buFont typeface="Arial" panose="020B0604020202020204" pitchFamily="34" charset="0"/>
              <a:buChar char="•"/>
            </a:pPr>
            <a:r>
              <a:rPr lang="en-GB" sz="2000" b="1" dirty="0">
                <a:latin typeface="Helvetica" pitchFamily="2" charset="0"/>
              </a:rPr>
              <a:t>The project plan and management arrangements are proportionate to the scale and complexity of the activity to be undertaken. </a:t>
            </a:r>
            <a:endParaRPr lang="en-GB" sz="2000" b="1" dirty="0">
              <a:effectLst/>
              <a:latin typeface="Helvetica" pitchFamily="2" charset="0"/>
            </a:endParaRPr>
          </a:p>
        </p:txBody>
      </p:sp>
    </p:spTree>
    <p:extLst>
      <p:ext uri="{BB962C8B-B14F-4D97-AF65-F5344CB8AC3E}">
        <p14:creationId xmlns:p14="http://schemas.microsoft.com/office/powerpoint/2010/main" val="642453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76070</TotalTime>
  <Words>899</Words>
  <Application>Microsoft Macintosh PowerPoint</Application>
  <PresentationFormat>Widescreen</PresentationFormat>
  <Paragraphs>96</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Garamond</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Rodgers, Paul</dc:creator>
  <cp:lastModifiedBy>Rodgers, Paul</cp:lastModifiedBy>
  <cp:revision>59</cp:revision>
  <dcterms:created xsi:type="dcterms:W3CDTF">2018-05-14T06:06:03Z</dcterms:created>
  <dcterms:modified xsi:type="dcterms:W3CDTF">2019-05-07T15:42:20Z</dcterms:modified>
</cp:coreProperties>
</file>