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62" r:id="rId8"/>
    <p:sldId id="263" r:id="rId9"/>
    <p:sldId id="268" r:id="rId10"/>
    <p:sldId id="270" r:id="rId11"/>
    <p:sldId id="269" r:id="rId12"/>
    <p:sldId id="271"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Dunster (AHRC, Programmes)" initials="JD(P" lastIdx="3" clrIdx="0">
    <p:extLst>
      <p:ext uri="{19B8F6BF-5375-455C-9EA6-DF929625EA0E}">
        <p15:presenceInfo xmlns:p15="http://schemas.microsoft.com/office/powerpoint/2012/main" userId="S-1-5-21-51982428-3683376870-1078702737-72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4" autoAdjust="0"/>
    <p:restoredTop sz="91121" autoAdjust="0"/>
  </p:normalViewPr>
  <p:slideViewPr>
    <p:cSldViewPr snapToGrid="0">
      <p:cViewPr varScale="1">
        <p:scale>
          <a:sx n="98" d="100"/>
          <a:sy n="98"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23121-763F-4D36-9F6B-BA492B76F5A4}" type="datetimeFigureOut">
              <a:rPr lang="en-GB" smtClean="0"/>
              <a:t>26/03/2019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CACB6-74FF-4BA4-97D5-4E53A3B10C12}" type="slidenum">
              <a:rPr lang="en-GB" smtClean="0"/>
              <a:t>‹#›</a:t>
            </a:fld>
            <a:endParaRPr lang="en-GB"/>
          </a:p>
        </p:txBody>
      </p:sp>
    </p:spTree>
    <p:extLst>
      <p:ext uri="{BB962C8B-B14F-4D97-AF65-F5344CB8AC3E}">
        <p14:creationId xmlns:p14="http://schemas.microsoft.com/office/powerpoint/2010/main" val="117919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BCACB6-74FF-4BA4-97D5-4E53A3B10C12}" type="slidenum">
              <a:rPr lang="en-GB" smtClean="0"/>
              <a:t>1</a:t>
            </a:fld>
            <a:endParaRPr lang="en-GB"/>
          </a:p>
        </p:txBody>
      </p:sp>
    </p:spTree>
    <p:extLst>
      <p:ext uri="{BB962C8B-B14F-4D97-AF65-F5344CB8AC3E}">
        <p14:creationId xmlns:p14="http://schemas.microsoft.com/office/powerpoint/2010/main" val="236939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Office checks for documents, costings,</a:t>
            </a:r>
            <a:r>
              <a:rPr lang="en-GB" baseline="0" dirty="0"/>
              <a:t> etc.</a:t>
            </a:r>
          </a:p>
          <a:p>
            <a:r>
              <a:rPr lang="en-GB" dirty="0"/>
              <a:t>Peer</a:t>
            </a:r>
            <a:r>
              <a:rPr lang="en-GB" baseline="0" dirty="0"/>
              <a:t> review against assessment criteria – grades, reviewers from numerous Councils as required</a:t>
            </a:r>
          </a:p>
          <a:p>
            <a:r>
              <a:rPr lang="en-GB" baseline="0" dirty="0"/>
              <a:t>4 x concurrent interdisciplinary moderating panels – final grades, based on reviews and PI response ~100 forward to interview panels</a:t>
            </a:r>
          </a:p>
          <a:p>
            <a:r>
              <a:rPr lang="en-GB" baseline="0" dirty="0"/>
              <a:t>Interview panel – assessment of the individual, their leadership and communication skills</a:t>
            </a:r>
          </a:p>
          <a:p>
            <a:r>
              <a:rPr lang="en-GB" baseline="0" dirty="0"/>
              <a:t>Round 1: 369 applications for 50 awards (13.5% success rate)</a:t>
            </a:r>
          </a:p>
          <a:p>
            <a:r>
              <a:rPr lang="en-GB" baseline="0" dirty="0"/>
              <a:t>Round 2: projected 471 (</a:t>
            </a:r>
            <a:r>
              <a:rPr lang="en-GB" baseline="0" dirty="0" err="1"/>
              <a:t>EoI</a:t>
            </a:r>
            <a:r>
              <a:rPr lang="en-GB" baseline="0" dirty="0"/>
              <a:t> figures) for 100 awards (21% success rate)</a:t>
            </a:r>
          </a:p>
          <a:p>
            <a:r>
              <a:rPr lang="en-GB" baseline="0" dirty="0"/>
              <a:t>Funding for up to four years + three years, interdisciplinary cohort, networking and skills development opportunities</a:t>
            </a:r>
            <a:endParaRPr lang="en-GB" dirty="0"/>
          </a:p>
        </p:txBody>
      </p:sp>
      <p:sp>
        <p:nvSpPr>
          <p:cNvPr id="4" name="Slide Number Placeholder 3"/>
          <p:cNvSpPr>
            <a:spLocks noGrp="1"/>
          </p:cNvSpPr>
          <p:nvPr>
            <p:ph type="sldNum" sz="quarter" idx="10"/>
          </p:nvPr>
        </p:nvSpPr>
        <p:spPr/>
        <p:txBody>
          <a:bodyPr/>
          <a:lstStyle/>
          <a:p>
            <a:fld id="{DDBCACB6-74FF-4BA4-97D5-4E53A3B10C12}" type="slidenum">
              <a:rPr lang="en-GB" smtClean="0"/>
              <a:t>10</a:t>
            </a:fld>
            <a:endParaRPr lang="en-GB"/>
          </a:p>
        </p:txBody>
      </p:sp>
    </p:spTree>
    <p:extLst>
      <p:ext uri="{BB962C8B-B14F-4D97-AF65-F5344CB8AC3E}">
        <p14:creationId xmlns:p14="http://schemas.microsoft.com/office/powerpoint/2010/main" val="410571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and second rounds closed, dates for rounds 4, 5 and 6 </a:t>
            </a:r>
            <a:r>
              <a:rPr lang="en-GB" dirty="0" err="1"/>
              <a:t>tbd</a:t>
            </a:r>
            <a:r>
              <a:rPr lang="en-GB" dirty="0"/>
              <a:t>.  Round 5 expected close</a:t>
            </a:r>
            <a:r>
              <a:rPr lang="en-GB" baseline="0" dirty="0"/>
              <a:t> May 2020, round 6 October 2020.</a:t>
            </a:r>
            <a:endParaRPr lang="en-GB" dirty="0"/>
          </a:p>
          <a:p>
            <a:r>
              <a:rPr lang="en-GB" dirty="0"/>
              <a:t>2</a:t>
            </a:r>
            <a:r>
              <a:rPr lang="en-GB" baseline="0" dirty="0"/>
              <a:t> x rounds per year over three years</a:t>
            </a:r>
          </a:p>
          <a:p>
            <a:r>
              <a:rPr lang="en-GB" baseline="0" dirty="0"/>
              <a:t>AHRC visits to discuss scheme with research community – UKRI Town Hall meetings for Research Offices and industry, webinars for applicants to follow</a:t>
            </a:r>
          </a:p>
          <a:p>
            <a:r>
              <a:rPr lang="en-GB" baseline="0" dirty="0"/>
              <a:t>Not a scheme only for engineers and biochemists, or researchers with links to industry</a:t>
            </a:r>
          </a:p>
          <a:p>
            <a:r>
              <a:rPr lang="en-GB" baseline="0" dirty="0"/>
              <a:t>All areas of RCs remit, reviewed by researchers in own subject area, assessed against same criteria</a:t>
            </a:r>
          </a:p>
        </p:txBody>
      </p:sp>
      <p:sp>
        <p:nvSpPr>
          <p:cNvPr id="4" name="Slide Number Placeholder 3"/>
          <p:cNvSpPr>
            <a:spLocks noGrp="1"/>
          </p:cNvSpPr>
          <p:nvPr>
            <p:ph type="sldNum" sz="quarter" idx="10"/>
          </p:nvPr>
        </p:nvSpPr>
        <p:spPr/>
        <p:txBody>
          <a:bodyPr/>
          <a:lstStyle/>
          <a:p>
            <a:fld id="{DDBCACB6-74FF-4BA4-97D5-4E53A3B10C12}" type="slidenum">
              <a:rPr lang="en-GB" smtClean="0"/>
              <a:t>11</a:t>
            </a:fld>
            <a:endParaRPr lang="en-GB"/>
          </a:p>
        </p:txBody>
      </p:sp>
    </p:spTree>
    <p:extLst>
      <p:ext uri="{BB962C8B-B14F-4D97-AF65-F5344CB8AC3E}">
        <p14:creationId xmlns:p14="http://schemas.microsoft.com/office/powerpoint/2010/main" val="44407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 make this reality – starting with</a:t>
            </a:r>
            <a:r>
              <a:rPr lang="en-GB" baseline="0" dirty="0"/>
              <a:t> 10% of applicants in A&amp;H disciplines, aiming to grow</a:t>
            </a:r>
          </a:p>
        </p:txBody>
      </p:sp>
      <p:sp>
        <p:nvSpPr>
          <p:cNvPr id="4" name="Slide Number Placeholder 3"/>
          <p:cNvSpPr>
            <a:spLocks noGrp="1"/>
          </p:cNvSpPr>
          <p:nvPr>
            <p:ph type="sldNum" sz="quarter" idx="10"/>
          </p:nvPr>
        </p:nvSpPr>
        <p:spPr/>
        <p:txBody>
          <a:bodyPr/>
          <a:lstStyle/>
          <a:p>
            <a:fld id="{DDBCACB6-74FF-4BA4-97D5-4E53A3B10C12}" type="slidenum">
              <a:rPr lang="en-GB" smtClean="0"/>
              <a:t>12</a:t>
            </a:fld>
            <a:endParaRPr lang="en-GB"/>
          </a:p>
        </p:txBody>
      </p:sp>
    </p:spTree>
    <p:extLst>
      <p:ext uri="{BB962C8B-B14F-4D97-AF65-F5344CB8AC3E}">
        <p14:creationId xmlns:p14="http://schemas.microsoft.com/office/powerpoint/2010/main" val="386068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BCACB6-74FF-4BA4-97D5-4E53A3B10C12}" type="slidenum">
              <a:rPr lang="en-GB" smtClean="0"/>
              <a:t>13</a:t>
            </a:fld>
            <a:endParaRPr lang="en-GB"/>
          </a:p>
        </p:txBody>
      </p:sp>
    </p:spTree>
    <p:extLst>
      <p:ext uri="{BB962C8B-B14F-4D97-AF65-F5344CB8AC3E}">
        <p14:creationId xmlns:p14="http://schemas.microsoft.com/office/powerpoint/2010/main" val="34661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a:t>
            </a:r>
            <a:r>
              <a:rPr lang="en-GB" baseline="0" dirty="0"/>
              <a:t> AHRC, wider research funding landscape</a:t>
            </a:r>
          </a:p>
          <a:p>
            <a:r>
              <a:rPr lang="en-GB" baseline="0" dirty="0"/>
              <a:t>UKRI launched 1</a:t>
            </a:r>
            <a:r>
              <a:rPr lang="en-GB" baseline="30000" dirty="0"/>
              <a:t>st</a:t>
            </a:r>
            <a:r>
              <a:rPr lang="en-GB" baseline="0" dirty="0"/>
              <a:t> April 2018</a:t>
            </a:r>
          </a:p>
          <a:p>
            <a:r>
              <a:rPr lang="en-GB" baseline="0" dirty="0"/>
              <a:t>Rationale – improve provision for multi- and inter-disciplinary research</a:t>
            </a:r>
          </a:p>
          <a:p>
            <a:r>
              <a:rPr lang="en-GB" baseline="0" dirty="0"/>
              <a:t>Harmonise policy and practice – more efficient and consistent UX</a:t>
            </a:r>
          </a:p>
          <a:p>
            <a:r>
              <a:rPr lang="en-GB" baseline="0" dirty="0"/>
              <a:t>Pool data-sets for greater evidence base – assess needs and demonstrate value</a:t>
            </a:r>
          </a:p>
        </p:txBody>
      </p:sp>
      <p:sp>
        <p:nvSpPr>
          <p:cNvPr id="4" name="Slide Number Placeholder 3"/>
          <p:cNvSpPr>
            <a:spLocks noGrp="1"/>
          </p:cNvSpPr>
          <p:nvPr>
            <p:ph type="sldNum" sz="quarter" idx="10"/>
          </p:nvPr>
        </p:nvSpPr>
        <p:spPr/>
        <p:txBody>
          <a:bodyPr/>
          <a:lstStyle/>
          <a:p>
            <a:fld id="{DDBCACB6-74FF-4BA4-97D5-4E53A3B10C12}" type="slidenum">
              <a:rPr lang="en-GB" smtClean="0"/>
              <a:t>2</a:t>
            </a:fld>
            <a:endParaRPr lang="en-GB"/>
          </a:p>
        </p:txBody>
      </p:sp>
    </p:spTree>
    <p:extLst>
      <p:ext uri="{BB962C8B-B14F-4D97-AF65-F5344CB8AC3E}">
        <p14:creationId xmlns:p14="http://schemas.microsoft.com/office/powerpoint/2010/main" val="65262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about </a:t>
            </a:r>
            <a:r>
              <a:rPr lang="en-GB" dirty="0" err="1"/>
              <a:t>interdisciplinarity</a:t>
            </a:r>
            <a:r>
              <a:rPr lang="en-GB" dirty="0"/>
              <a:t> at the expense of disciplines – emphasise within AHRC </a:t>
            </a:r>
            <a:r>
              <a:rPr lang="en-GB" dirty="0" err="1"/>
              <a:t>interdisciplinarity</a:t>
            </a:r>
            <a:endParaRPr lang="en-GB" dirty="0"/>
          </a:p>
          <a:p>
            <a:r>
              <a:rPr lang="en-GB" dirty="0"/>
              <a:t>Subject</a:t>
            </a:r>
            <a:r>
              <a:rPr lang="en-GB" baseline="0" dirty="0"/>
              <a:t> areas</a:t>
            </a:r>
          </a:p>
          <a:p>
            <a:r>
              <a:rPr lang="en-GB" baseline="0" dirty="0"/>
              <a:t>See website</a:t>
            </a:r>
          </a:p>
          <a:p>
            <a:r>
              <a:rPr lang="en-GB" baseline="0" dirty="0"/>
              <a:t>Remit checking function</a:t>
            </a:r>
          </a:p>
        </p:txBody>
      </p:sp>
      <p:sp>
        <p:nvSpPr>
          <p:cNvPr id="4" name="Slide Number Placeholder 3"/>
          <p:cNvSpPr>
            <a:spLocks noGrp="1"/>
          </p:cNvSpPr>
          <p:nvPr>
            <p:ph type="sldNum" sz="quarter" idx="10"/>
          </p:nvPr>
        </p:nvSpPr>
        <p:spPr/>
        <p:txBody>
          <a:bodyPr/>
          <a:lstStyle/>
          <a:p>
            <a:fld id="{DDBCACB6-74FF-4BA4-97D5-4E53A3B10C12}" type="slidenum">
              <a:rPr lang="en-GB" smtClean="0"/>
              <a:t>3</a:t>
            </a:fld>
            <a:endParaRPr lang="en-GB"/>
          </a:p>
        </p:txBody>
      </p:sp>
    </p:spTree>
    <p:extLst>
      <p:ext uri="{BB962C8B-B14F-4D97-AF65-F5344CB8AC3E}">
        <p14:creationId xmlns:p14="http://schemas.microsoft.com/office/powerpoint/2010/main" val="269060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 of UKRI in</a:t>
            </a:r>
            <a:r>
              <a:rPr lang="en-GB" baseline="0" dirty="0"/>
              <a:t> April this year</a:t>
            </a:r>
          </a:p>
          <a:p>
            <a:r>
              <a:rPr lang="en-GB" baseline="0" dirty="0"/>
              <a:t>Budget of £900m, 550 awards up to £1.2m, 7 </a:t>
            </a:r>
            <a:r>
              <a:rPr lang="en-GB" baseline="0" dirty="0" err="1"/>
              <a:t>yrs</a:t>
            </a:r>
            <a:r>
              <a:rPr lang="en-GB" baseline="0" dirty="0"/>
              <a:t> duration</a:t>
            </a:r>
          </a:p>
          <a:p>
            <a:r>
              <a:rPr lang="en-GB" baseline="0" dirty="0"/>
              <a:t>Raise baseline of research across remit of 7 councils plus Innovate</a:t>
            </a:r>
          </a:p>
          <a:p>
            <a:r>
              <a:rPr lang="en-GB" baseline="0" dirty="0"/>
              <a:t>All councils + central admin team = interdisciplinary approach</a:t>
            </a:r>
          </a:p>
          <a:p>
            <a:r>
              <a:rPr lang="en-GB" baseline="0" dirty="0"/>
              <a:t>What that means for applicant – no need to pick Council</a:t>
            </a:r>
          </a:p>
          <a:p>
            <a:r>
              <a:rPr lang="en-GB" baseline="0" dirty="0"/>
              <a:t>Reviewers and panellists allocated co-operatively across Councils</a:t>
            </a:r>
          </a:p>
          <a:p>
            <a:r>
              <a:rPr lang="en-GB" baseline="0" dirty="0"/>
              <a:t>No ring-fenced budget – all proposals equally weighted</a:t>
            </a:r>
          </a:p>
        </p:txBody>
      </p:sp>
      <p:sp>
        <p:nvSpPr>
          <p:cNvPr id="4" name="Slide Number Placeholder 3"/>
          <p:cNvSpPr>
            <a:spLocks noGrp="1"/>
          </p:cNvSpPr>
          <p:nvPr>
            <p:ph type="sldNum" sz="quarter" idx="10"/>
          </p:nvPr>
        </p:nvSpPr>
        <p:spPr/>
        <p:txBody>
          <a:bodyPr/>
          <a:lstStyle/>
          <a:p>
            <a:fld id="{DDBCACB6-74FF-4BA4-97D5-4E53A3B10C12}" type="slidenum">
              <a:rPr lang="en-GB" smtClean="0"/>
              <a:t>4</a:t>
            </a:fld>
            <a:endParaRPr lang="en-GB"/>
          </a:p>
        </p:txBody>
      </p:sp>
    </p:spTree>
    <p:extLst>
      <p:ext uri="{BB962C8B-B14F-4D97-AF65-F5344CB8AC3E}">
        <p14:creationId xmlns:p14="http://schemas.microsoft.com/office/powerpoint/2010/main" val="216565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 scheme to support early career researchers and innovators who have the potential to be leaders in their field</a:t>
            </a:r>
          </a:p>
          <a:p>
            <a:r>
              <a:rPr lang="en-GB" baseline="0" dirty="0"/>
              <a:t>Undertake an ambitious programme of research over up to seven years (four plus three)</a:t>
            </a:r>
          </a:p>
          <a:p>
            <a:r>
              <a:rPr lang="en-GB" baseline="0" dirty="0"/>
              <a:t>Objectives are equally weighted – clear plan for development as well as excellent research</a:t>
            </a:r>
          </a:p>
          <a:p>
            <a:r>
              <a:rPr lang="en-GB" baseline="0" dirty="0"/>
              <a:t>Eligibility – self-defined, broad and inclusive</a:t>
            </a:r>
          </a:p>
          <a:p>
            <a:r>
              <a:rPr lang="en-GB" baseline="0" dirty="0"/>
              <a:t>Requires post-doctoral or equivalent status</a:t>
            </a:r>
          </a:p>
          <a:p>
            <a:r>
              <a:rPr lang="en-GB" baseline="0" dirty="0"/>
              <a:t>Demonstrable support from host organisation</a:t>
            </a:r>
          </a:p>
          <a:p>
            <a:r>
              <a:rPr lang="en-GB" baseline="0" dirty="0"/>
              <a:t>In exchange, strong contribution to the research life of the department</a:t>
            </a:r>
          </a:p>
          <a:p>
            <a:r>
              <a:rPr lang="en-GB" baseline="0" dirty="0"/>
              <a:t>Engagement and leadership activities that raise the profile of the researcher and their group</a:t>
            </a:r>
          </a:p>
          <a:p>
            <a:r>
              <a:rPr lang="en-GB" baseline="0" dirty="0"/>
              <a:t>Support and engagement with UKRI and cohort</a:t>
            </a:r>
          </a:p>
        </p:txBody>
      </p:sp>
      <p:sp>
        <p:nvSpPr>
          <p:cNvPr id="4" name="Slide Number Placeholder 3"/>
          <p:cNvSpPr>
            <a:spLocks noGrp="1"/>
          </p:cNvSpPr>
          <p:nvPr>
            <p:ph type="sldNum" sz="quarter" idx="10"/>
          </p:nvPr>
        </p:nvSpPr>
        <p:spPr/>
        <p:txBody>
          <a:bodyPr/>
          <a:lstStyle/>
          <a:p>
            <a:fld id="{DDBCACB6-74FF-4BA4-97D5-4E53A3B10C12}" type="slidenum">
              <a:rPr lang="en-GB" smtClean="0"/>
              <a:t>5</a:t>
            </a:fld>
            <a:endParaRPr lang="en-GB"/>
          </a:p>
        </p:txBody>
      </p:sp>
    </p:spTree>
    <p:extLst>
      <p:ext uri="{BB962C8B-B14F-4D97-AF65-F5344CB8AC3E}">
        <p14:creationId xmlns:p14="http://schemas.microsoft.com/office/powerpoint/2010/main" val="330161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Doctorate or equivalent experience, early career researcher not defined by years since PhD or academic position</a:t>
            </a:r>
          </a:p>
          <a:p>
            <a:r>
              <a:rPr lang="en-GB" baseline="0" dirty="0"/>
              <a:t>Applicants who have secured significant ECR funding as PI will be less competitive, will have to work harder to demonstrate that FLF will enable a shift to independence</a:t>
            </a:r>
          </a:p>
          <a:p>
            <a:r>
              <a:rPr lang="en-GB" baseline="0" dirty="0"/>
              <a:t>Maximum flexibility – part-time, job-shares, 4 + 3 model</a:t>
            </a:r>
          </a:p>
          <a:p>
            <a:r>
              <a:rPr lang="en-GB" baseline="0" dirty="0"/>
              <a:t>Knowledge, vision, support, potential for leadership</a:t>
            </a:r>
          </a:p>
        </p:txBody>
      </p:sp>
      <p:sp>
        <p:nvSpPr>
          <p:cNvPr id="4" name="Slide Number Placeholder 3"/>
          <p:cNvSpPr>
            <a:spLocks noGrp="1"/>
          </p:cNvSpPr>
          <p:nvPr>
            <p:ph type="sldNum" sz="quarter" idx="10"/>
          </p:nvPr>
        </p:nvSpPr>
        <p:spPr/>
        <p:txBody>
          <a:bodyPr/>
          <a:lstStyle/>
          <a:p>
            <a:fld id="{DDBCACB6-74FF-4BA4-97D5-4E53A3B10C12}" type="slidenum">
              <a:rPr lang="en-GB" smtClean="0"/>
              <a:t>6</a:t>
            </a:fld>
            <a:endParaRPr lang="en-GB"/>
          </a:p>
        </p:txBody>
      </p:sp>
    </p:spTree>
    <p:extLst>
      <p:ext uri="{BB962C8B-B14F-4D97-AF65-F5344CB8AC3E}">
        <p14:creationId xmlns:p14="http://schemas.microsoft.com/office/powerpoint/2010/main" val="323454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Skills and abilities – must be demonstrated in application</a:t>
            </a:r>
          </a:p>
          <a:p>
            <a:r>
              <a:rPr lang="en-GB" baseline="0" dirty="0"/>
              <a:t>Why does this field of research need this project, and you as a researcher?</a:t>
            </a:r>
          </a:p>
        </p:txBody>
      </p:sp>
      <p:sp>
        <p:nvSpPr>
          <p:cNvPr id="4" name="Slide Number Placeholder 3"/>
          <p:cNvSpPr>
            <a:spLocks noGrp="1"/>
          </p:cNvSpPr>
          <p:nvPr>
            <p:ph type="sldNum" sz="quarter" idx="10"/>
          </p:nvPr>
        </p:nvSpPr>
        <p:spPr/>
        <p:txBody>
          <a:bodyPr/>
          <a:lstStyle/>
          <a:p>
            <a:fld id="{DDBCACB6-74FF-4BA4-97D5-4E53A3B10C12}" type="slidenum">
              <a:rPr lang="en-GB" smtClean="0"/>
              <a:t>7</a:t>
            </a:fld>
            <a:endParaRPr lang="en-GB"/>
          </a:p>
        </p:txBody>
      </p:sp>
    </p:spTree>
    <p:extLst>
      <p:ext uri="{BB962C8B-B14F-4D97-AF65-F5344CB8AC3E}">
        <p14:creationId xmlns:p14="http://schemas.microsoft.com/office/powerpoint/2010/main" val="127665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Significant departure from current/previous work – think big</a:t>
            </a:r>
          </a:p>
          <a:p>
            <a:r>
              <a:rPr lang="en-GB" baseline="0" dirty="0"/>
              <a:t>But ensure it’s feasible, methodology is clear and justified – do you need advice from other subject areas beyond your own?  Co-I?  Mentor?  Advisory body?</a:t>
            </a:r>
          </a:p>
          <a:p>
            <a:r>
              <a:rPr lang="en-GB" baseline="0" dirty="0"/>
              <a:t>Why you?  What will this award do for you?</a:t>
            </a:r>
          </a:p>
        </p:txBody>
      </p:sp>
      <p:sp>
        <p:nvSpPr>
          <p:cNvPr id="4" name="Slide Number Placeholder 3"/>
          <p:cNvSpPr>
            <a:spLocks noGrp="1"/>
          </p:cNvSpPr>
          <p:nvPr>
            <p:ph type="sldNum" sz="quarter" idx="10"/>
          </p:nvPr>
        </p:nvSpPr>
        <p:spPr/>
        <p:txBody>
          <a:bodyPr/>
          <a:lstStyle/>
          <a:p>
            <a:fld id="{DDBCACB6-74FF-4BA4-97D5-4E53A3B10C12}" type="slidenum">
              <a:rPr lang="en-GB" smtClean="0"/>
              <a:t>8</a:t>
            </a:fld>
            <a:endParaRPr lang="en-GB"/>
          </a:p>
        </p:txBody>
      </p:sp>
    </p:spTree>
    <p:extLst>
      <p:ext uri="{BB962C8B-B14F-4D97-AF65-F5344CB8AC3E}">
        <p14:creationId xmlns:p14="http://schemas.microsoft.com/office/powerpoint/2010/main" val="394944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Who does your research affect?  How will you enable this?</a:t>
            </a:r>
          </a:p>
          <a:p>
            <a:r>
              <a:rPr lang="en-GB" baseline="0" dirty="0"/>
              <a:t>No Highlight Notices/Priority Areas as yet</a:t>
            </a:r>
          </a:p>
          <a:p>
            <a:r>
              <a:rPr lang="en-GB" baseline="0" dirty="0"/>
              <a:t>Host organisation support is crucial, must be tailored, project plan should be detailed – seven years is a long time!</a:t>
            </a:r>
          </a:p>
        </p:txBody>
      </p:sp>
      <p:sp>
        <p:nvSpPr>
          <p:cNvPr id="4" name="Slide Number Placeholder 3"/>
          <p:cNvSpPr>
            <a:spLocks noGrp="1"/>
          </p:cNvSpPr>
          <p:nvPr>
            <p:ph type="sldNum" sz="quarter" idx="10"/>
          </p:nvPr>
        </p:nvSpPr>
        <p:spPr/>
        <p:txBody>
          <a:bodyPr/>
          <a:lstStyle/>
          <a:p>
            <a:fld id="{DDBCACB6-74FF-4BA4-97D5-4E53A3B10C12}" type="slidenum">
              <a:rPr lang="en-GB" smtClean="0"/>
              <a:t>9</a:t>
            </a:fld>
            <a:endParaRPr lang="en-GB"/>
          </a:p>
        </p:txBody>
      </p:sp>
    </p:spTree>
    <p:extLst>
      <p:ext uri="{BB962C8B-B14F-4D97-AF65-F5344CB8AC3E}">
        <p14:creationId xmlns:p14="http://schemas.microsoft.com/office/powerpoint/2010/main" val="143272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05094D-C9F3-4D86-AFDE-0FBEE3E443AC}"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177563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05094D-C9F3-4D86-AFDE-0FBEE3E443AC}"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120410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05094D-C9F3-4D86-AFDE-0FBEE3E443AC}"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32405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05094D-C9F3-4D86-AFDE-0FBEE3E443AC}"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321249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5094D-C9F3-4D86-AFDE-0FBEE3E443AC}"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197452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05094D-C9F3-4D86-AFDE-0FBEE3E443AC}"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72582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05094D-C9F3-4D86-AFDE-0FBEE3E443AC}" type="datetimeFigureOut">
              <a:rPr lang="en-GB" smtClean="0"/>
              <a:t>26/03/2019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108554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05094D-C9F3-4D86-AFDE-0FBEE3E443AC}" type="datetimeFigureOut">
              <a:rPr lang="en-GB" smtClean="0"/>
              <a:t>26/03/2019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144903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5094D-C9F3-4D86-AFDE-0FBEE3E443AC}" type="datetimeFigureOut">
              <a:rPr lang="en-GB" smtClean="0"/>
              <a:t>26/03/2019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388139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5094D-C9F3-4D86-AFDE-0FBEE3E443AC}"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151240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5094D-C9F3-4D86-AFDE-0FBEE3E443AC}"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4F903-B4FE-4F9E-9323-A617330A3B6B}" type="slidenum">
              <a:rPr lang="en-GB" smtClean="0"/>
              <a:t>‹#›</a:t>
            </a:fld>
            <a:endParaRPr lang="en-GB"/>
          </a:p>
        </p:txBody>
      </p:sp>
    </p:spTree>
    <p:extLst>
      <p:ext uri="{BB962C8B-B14F-4D97-AF65-F5344CB8AC3E}">
        <p14:creationId xmlns:p14="http://schemas.microsoft.com/office/powerpoint/2010/main" val="427265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5094D-C9F3-4D86-AFDE-0FBEE3E443AC}" type="datetimeFigureOut">
              <a:rPr lang="en-GB" smtClean="0"/>
              <a:t>26/03/2019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4F903-B4FE-4F9E-9323-A617330A3B6B}" type="slidenum">
              <a:rPr lang="en-GB" smtClean="0"/>
              <a:t>‹#›</a:t>
            </a:fld>
            <a:endParaRPr lang="en-GB"/>
          </a:p>
        </p:txBody>
      </p:sp>
    </p:spTree>
    <p:extLst>
      <p:ext uri="{BB962C8B-B14F-4D97-AF65-F5344CB8AC3E}">
        <p14:creationId xmlns:p14="http://schemas.microsoft.com/office/powerpoint/2010/main" val="3679029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Visio_Drawing1.vsd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ahrc.ukri.org/newsevents/news/ukri-future-leaders-fellowships-sche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663" y="-234490"/>
            <a:ext cx="9144000" cy="2387600"/>
          </a:xfrm>
        </p:spPr>
        <p:txBody>
          <a:bodyPr>
            <a:normAutofit fontScale="90000"/>
          </a:bodyPr>
          <a:lstStyle/>
          <a:p>
            <a:r>
              <a:rPr lang="en-GB" sz="6600" dirty="0"/>
              <a:t>Introducing the UKRI Future Leaders Fellowships</a:t>
            </a:r>
            <a:endParaRPr lang="en-GB" sz="5400" dirty="0"/>
          </a:p>
        </p:txBody>
      </p:sp>
      <p:sp>
        <p:nvSpPr>
          <p:cNvPr id="3" name="TextBox 2"/>
          <p:cNvSpPr txBox="1"/>
          <p:nvPr/>
        </p:nvSpPr>
        <p:spPr>
          <a:xfrm>
            <a:off x="5338916" y="5804311"/>
            <a:ext cx="6853084" cy="830997"/>
          </a:xfrm>
          <a:prstGeom prst="rect">
            <a:avLst/>
          </a:prstGeom>
          <a:noFill/>
        </p:spPr>
        <p:txBody>
          <a:bodyPr wrap="square" rtlCol="0">
            <a:spAutoFit/>
          </a:bodyPr>
          <a:lstStyle/>
          <a:p>
            <a:pPr algn="r"/>
            <a:r>
              <a:rPr lang="en-GB" sz="2400" dirty="0"/>
              <a:t>Joanna Dunster, Strategy and Development Manager</a:t>
            </a:r>
          </a:p>
          <a:p>
            <a:pPr algn="r"/>
            <a:r>
              <a:rPr lang="en-GB" sz="2400" dirty="0"/>
              <a:t>			2 April 2019</a:t>
            </a:r>
          </a:p>
        </p:txBody>
      </p:sp>
      <p:pic>
        <p:nvPicPr>
          <p:cNvPr id="4" name="Picture 3" descr="AHRC UKRI logo"/>
          <p:cNvPicPr/>
          <p:nvPr/>
        </p:nvPicPr>
        <p:blipFill>
          <a:blip r:embed="rId3">
            <a:extLst>
              <a:ext uri="{28A0092B-C50C-407E-A947-70E740481C1C}">
                <a14:useLocalDpi xmlns:a14="http://schemas.microsoft.com/office/drawing/2010/main" val="0"/>
              </a:ext>
            </a:extLst>
          </a:blip>
          <a:srcRect b="8255"/>
          <a:stretch>
            <a:fillRect/>
          </a:stretch>
        </p:blipFill>
        <p:spPr bwMode="auto">
          <a:xfrm>
            <a:off x="278990" y="5266269"/>
            <a:ext cx="4360743" cy="1369040"/>
          </a:xfrm>
          <a:prstGeom prst="rect">
            <a:avLst/>
          </a:prstGeom>
          <a:noFill/>
          <a:ln>
            <a:no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7878" r="55209" b="10933"/>
          <a:stretch/>
        </p:blipFill>
        <p:spPr>
          <a:xfrm>
            <a:off x="3556609" y="2332978"/>
            <a:ext cx="4368191" cy="3471333"/>
          </a:xfrm>
          <a:prstGeom prst="rect">
            <a:avLst/>
          </a:prstGeom>
        </p:spPr>
      </p:pic>
    </p:spTree>
    <p:extLst>
      <p:ext uri="{BB962C8B-B14F-4D97-AF65-F5344CB8AC3E}">
        <p14:creationId xmlns:p14="http://schemas.microsoft.com/office/powerpoint/2010/main" val="116715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normAutofit/>
          </a:bodyPr>
          <a:lstStyle/>
          <a:p>
            <a:r>
              <a:rPr lang="en-GB" dirty="0"/>
              <a:t>Assessment</a:t>
            </a:r>
          </a:p>
        </p:txBody>
      </p:sp>
      <p:sp>
        <p:nvSpPr>
          <p:cNvPr id="3" name="Content Placeholder 2"/>
          <p:cNvSpPr>
            <a:spLocks noGrp="1"/>
          </p:cNvSpPr>
          <p:nvPr>
            <p:ph idx="1"/>
          </p:nvPr>
        </p:nvSpPr>
        <p:spPr>
          <a:xfrm>
            <a:off x="838200" y="1825625"/>
            <a:ext cx="10515600" cy="4758796"/>
          </a:xfrm>
        </p:spPr>
        <p:txBody>
          <a:bodyPr>
            <a:normAutofit/>
          </a:bodyPr>
          <a:lstStyle/>
          <a:p>
            <a:r>
              <a:rPr lang="en-GB" sz="3200" dirty="0"/>
              <a:t>Office checks </a:t>
            </a:r>
          </a:p>
          <a:p>
            <a:pPr marL="457200" lvl="1" indent="0">
              <a:buNone/>
            </a:pPr>
            <a:r>
              <a:rPr lang="en-GB" sz="3200" dirty="0"/>
              <a:t>-&gt; peer review </a:t>
            </a:r>
            <a:br>
              <a:rPr lang="en-GB" sz="3200" dirty="0"/>
            </a:br>
            <a:r>
              <a:rPr lang="en-GB" sz="3200" dirty="0"/>
              <a:t>-&gt; moderating panel </a:t>
            </a:r>
            <a:br>
              <a:rPr lang="en-GB" sz="3200" dirty="0"/>
            </a:br>
            <a:r>
              <a:rPr lang="en-GB" sz="3200" dirty="0"/>
              <a:t>-&gt; interview panel</a:t>
            </a:r>
          </a:p>
          <a:p>
            <a:r>
              <a:rPr lang="en-GB" sz="3200" dirty="0"/>
              <a:t>50 awards in round 1 </a:t>
            </a:r>
          </a:p>
          <a:p>
            <a:r>
              <a:rPr lang="en-GB" sz="3200" dirty="0"/>
              <a:t>100 awards in subsequent rounds</a:t>
            </a:r>
          </a:p>
          <a:p>
            <a:r>
              <a:rPr lang="en-GB" sz="3200" dirty="0"/>
              <a:t>4 + 3 years with mid-term review</a:t>
            </a:r>
          </a:p>
          <a:p>
            <a:r>
              <a:rPr lang="en-GB" sz="3200" dirty="0"/>
              <a:t>Resubmissions permitted, </a:t>
            </a:r>
          </a:p>
          <a:p>
            <a:r>
              <a:rPr lang="en-GB" sz="3200" dirty="0"/>
              <a:t>Parallel submissions to FLF permitted</a:t>
            </a:r>
          </a:p>
        </p:txBody>
      </p:sp>
      <p:sp>
        <p:nvSpPr>
          <p:cNvPr id="4" name="Rectangle 2"/>
          <p:cNvSpPr>
            <a:spLocks noChangeArrowheads="1"/>
          </p:cNvSpPr>
          <p:nvPr/>
        </p:nvSpPr>
        <p:spPr bwMode="auto">
          <a:xfrm flipV="1">
            <a:off x="9845596" y="-612246"/>
            <a:ext cx="77820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4216881064"/>
              </p:ext>
            </p:extLst>
          </p:nvPr>
        </p:nvGraphicFramePr>
        <p:xfrm>
          <a:off x="6825764" y="323760"/>
          <a:ext cx="4947136" cy="6260661"/>
        </p:xfrm>
        <a:graphic>
          <a:graphicData uri="http://schemas.openxmlformats.org/presentationml/2006/ole">
            <mc:AlternateContent xmlns:mc="http://schemas.openxmlformats.org/markup-compatibility/2006">
              <mc:Choice xmlns:v="urn:schemas-microsoft-com:vml" Requires="v">
                <p:oleObj spid="_x0000_s2074" name="Visio" r:id="rId5" imgW="20373967" imgH="25774740" progId="Visio.Drawing.15">
                  <p:embed/>
                </p:oleObj>
              </mc:Choice>
              <mc:Fallback>
                <p:oleObj name="Visio" r:id="rId5" imgW="20373967" imgH="25774740"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5764" y="323760"/>
                        <a:ext cx="4947136" cy="6260661"/>
                      </a:xfrm>
                      <a:prstGeom prst="rect">
                        <a:avLst/>
                      </a:prstGeom>
                      <a:noFill/>
                    </p:spPr>
                  </p:pic>
                </p:oleObj>
              </mc:Fallback>
            </mc:AlternateContent>
          </a:graphicData>
        </a:graphic>
      </p:graphicFrame>
    </p:spTree>
    <p:extLst>
      <p:ext uri="{BB962C8B-B14F-4D97-AF65-F5344CB8AC3E}">
        <p14:creationId xmlns:p14="http://schemas.microsoft.com/office/powerpoint/2010/main" val="45063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a:t>Timetable</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sp>
        <p:nvSpPr>
          <p:cNvPr id="3" name="Content Placeholder 2"/>
          <p:cNvSpPr>
            <a:spLocks noGrp="1"/>
          </p:cNvSpPr>
          <p:nvPr>
            <p:ph idx="1"/>
          </p:nvPr>
        </p:nvSpPr>
        <p:spPr>
          <a:xfrm>
            <a:off x="838200" y="1577788"/>
            <a:ext cx="10515600" cy="4599175"/>
          </a:xfrm>
        </p:spPr>
        <p:txBody>
          <a:bodyPr>
            <a:normAutofit/>
          </a:bodyPr>
          <a:lstStyle/>
          <a:p>
            <a:r>
              <a:rPr lang="en-GB" sz="3200" dirty="0"/>
              <a:t>Round one: closed, panels 27 – 28/11, interviews Jan 2019</a:t>
            </a:r>
          </a:p>
          <a:p>
            <a:r>
              <a:rPr lang="en-GB" sz="3200" dirty="0"/>
              <a:t>Round two: closed, panels May 2019, interviews June 2019</a:t>
            </a:r>
          </a:p>
          <a:p>
            <a:r>
              <a:rPr lang="en-GB" sz="3200" dirty="0"/>
              <a:t>Round 3: opens 15/04, closes 30/05, (mandatory outline 02/04 – 02/05)</a:t>
            </a:r>
          </a:p>
          <a:p>
            <a:r>
              <a:rPr lang="en-GB" sz="3200" dirty="0"/>
              <a:t>Round 4: </a:t>
            </a:r>
            <a:r>
              <a:rPr lang="en-GB" sz="3200" dirty="0" err="1"/>
              <a:t>tbd</a:t>
            </a:r>
            <a:r>
              <a:rPr lang="en-GB" sz="3200" dirty="0"/>
              <a:t>., expected close October 2019</a:t>
            </a:r>
          </a:p>
          <a:p>
            <a:r>
              <a:rPr lang="en-GB" sz="3200" dirty="0"/>
              <a:t>2 rounds per year to end of 2020/21</a:t>
            </a:r>
          </a:p>
          <a:p>
            <a:r>
              <a:rPr lang="en-GB" sz="3200" dirty="0"/>
              <a:t>ca.50 awards in round 1, 100 in each subsequent round</a:t>
            </a:r>
            <a:br>
              <a:rPr lang="en-GB" sz="3200" dirty="0"/>
            </a:br>
            <a:endParaRPr lang="en-GB" sz="3200" dirty="0"/>
          </a:p>
        </p:txBody>
      </p:sp>
    </p:spTree>
    <p:extLst>
      <p:ext uri="{BB962C8B-B14F-4D97-AF65-F5344CB8AC3E}">
        <p14:creationId xmlns:p14="http://schemas.microsoft.com/office/powerpoint/2010/main" val="328270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err="1"/>
              <a:t>Prof.</a:t>
            </a:r>
            <a:r>
              <a:rPr lang="en-GB" dirty="0"/>
              <a:t> Roey Sweet, AHRC</a:t>
            </a:r>
          </a:p>
        </p:txBody>
      </p:sp>
      <p:sp>
        <p:nvSpPr>
          <p:cNvPr id="3" name="Content Placeholder 2"/>
          <p:cNvSpPr>
            <a:spLocks noGrp="1"/>
          </p:cNvSpPr>
          <p:nvPr>
            <p:ph idx="1"/>
          </p:nvPr>
        </p:nvSpPr>
        <p:spPr>
          <a:xfrm>
            <a:off x="838200" y="1690686"/>
            <a:ext cx="10515600" cy="4947181"/>
          </a:xfrm>
          <a:ln>
            <a:noFill/>
          </a:ln>
        </p:spPr>
        <p:txBody>
          <a:bodyPr>
            <a:normAutofit/>
          </a:bodyPr>
          <a:lstStyle/>
          <a:p>
            <a:pPr marL="0" indent="0">
              <a:buNone/>
            </a:pPr>
            <a:r>
              <a:rPr lang="en-GB" sz="3200" dirty="0"/>
              <a:t>				“a transformational opportunity for </a:t>
            </a:r>
            <a:br>
              <a:rPr lang="en-GB" sz="3200" dirty="0"/>
            </a:br>
            <a:r>
              <a:rPr lang="en-GB" sz="3200" dirty="0"/>
              <a:t>				early career researchers in the arts and 				humanities.  The significance and the 					length of these prestigious awards are 					unprecedented in arts and humanities funding and they will give the opportunity for the brightest and best to realise their boundless potential.”</a:t>
            </a:r>
          </a:p>
          <a:p>
            <a:pPr marL="0" indent="0">
              <a:buNone/>
            </a:pPr>
            <a:endParaRPr lang="en-GB" sz="3200" dirty="0"/>
          </a:p>
          <a:p>
            <a:pPr marL="0" indent="0">
              <a:buNone/>
            </a:pPr>
            <a:r>
              <a:rPr lang="en-GB" dirty="0">
                <a:hlinkClick r:id="rId4"/>
              </a:rPr>
              <a:t>https://ahrc.ukri.org/newsevents/news/ukri-future-leaders-fellowships-scheme/</a:t>
            </a:r>
            <a:r>
              <a:rPr lang="en-GB" dirty="0"/>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7781" y="1818746"/>
            <a:ext cx="3024596" cy="2016397"/>
          </a:xfrm>
          <a:prstGeom prst="rect">
            <a:avLst/>
          </a:prstGeom>
          <a:ln w="76200">
            <a:solidFill>
              <a:schemeClr val="bg1"/>
            </a:solidFill>
          </a:ln>
        </p:spPr>
      </p:pic>
    </p:spTree>
    <p:extLst>
      <p:ext uri="{BB962C8B-B14F-4D97-AF65-F5344CB8AC3E}">
        <p14:creationId xmlns:p14="http://schemas.microsoft.com/office/powerpoint/2010/main" val="286007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40463" y="164511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latin typeface="Blackadder ITC" panose="04020505051007020D02" pitchFamily="82" charset="0"/>
              </a:rPr>
              <a:t>fin.</a:t>
            </a:r>
          </a:p>
        </p:txBody>
      </p:sp>
      <p:sp>
        <p:nvSpPr>
          <p:cNvPr id="5" name="TextBox 4"/>
          <p:cNvSpPr txBox="1"/>
          <p:nvPr/>
        </p:nvSpPr>
        <p:spPr>
          <a:xfrm>
            <a:off x="5338916" y="5804311"/>
            <a:ext cx="6853084" cy="830997"/>
          </a:xfrm>
          <a:prstGeom prst="rect">
            <a:avLst/>
          </a:prstGeom>
          <a:noFill/>
        </p:spPr>
        <p:txBody>
          <a:bodyPr wrap="square" rtlCol="0">
            <a:spAutoFit/>
          </a:bodyPr>
          <a:lstStyle/>
          <a:p>
            <a:pPr algn="r"/>
            <a:r>
              <a:rPr lang="en-GB" sz="2400" dirty="0"/>
              <a:t>Joanna Dunster, Strategy and Development Manager</a:t>
            </a:r>
          </a:p>
          <a:p>
            <a:pPr algn="r"/>
            <a:r>
              <a:rPr lang="en-GB" sz="2400" dirty="0"/>
              <a:t>			8</a:t>
            </a:r>
            <a:r>
              <a:rPr lang="en-GB" sz="2400" baseline="30000" dirty="0"/>
              <a:t>th</a:t>
            </a:r>
            <a:r>
              <a:rPr lang="en-GB" sz="2400" dirty="0"/>
              <a:t> November 2018</a:t>
            </a:r>
          </a:p>
        </p:txBody>
      </p:sp>
      <p:pic>
        <p:nvPicPr>
          <p:cNvPr id="6" name="Picture 5" descr="AHRC UKRI logo"/>
          <p:cNvPicPr/>
          <p:nvPr/>
        </p:nvPicPr>
        <p:blipFill>
          <a:blip r:embed="rId3">
            <a:extLst>
              <a:ext uri="{28A0092B-C50C-407E-A947-70E740481C1C}">
                <a14:useLocalDpi xmlns:a14="http://schemas.microsoft.com/office/drawing/2010/main" val="0"/>
              </a:ext>
            </a:extLst>
          </a:blip>
          <a:srcRect b="8255"/>
          <a:stretch>
            <a:fillRect/>
          </a:stretch>
        </p:blipFill>
        <p:spPr bwMode="auto">
          <a:xfrm>
            <a:off x="278990" y="5266269"/>
            <a:ext cx="4360743" cy="1369040"/>
          </a:xfrm>
          <a:prstGeom prst="rect">
            <a:avLst/>
          </a:prstGeom>
          <a:noFill/>
          <a:ln>
            <a:no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Tree>
    <p:extLst>
      <p:ext uri="{BB962C8B-B14F-4D97-AF65-F5344CB8AC3E}">
        <p14:creationId xmlns:p14="http://schemas.microsoft.com/office/powerpoint/2010/main" val="177165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HRC UKRI logo"/>
          <p:cNvPicPr/>
          <p:nvPr/>
        </p:nvPicPr>
        <p:blipFill rotWithShape="1">
          <a:blip r:embed="rId3">
            <a:extLst>
              <a:ext uri="{28A0092B-C50C-407E-A947-70E740481C1C}">
                <a14:useLocalDpi xmlns:a14="http://schemas.microsoft.com/office/drawing/2010/main" val="0"/>
              </a:ext>
            </a:extLst>
          </a:blip>
          <a:srcRect t="17356" r="80963" b="23634"/>
          <a:stretch/>
        </p:blipFill>
        <p:spPr bwMode="auto">
          <a:xfrm>
            <a:off x="0" y="156059"/>
            <a:ext cx="1473610" cy="1439334"/>
          </a:xfrm>
          <a:prstGeom prst="rect">
            <a:avLst/>
          </a:prstGeom>
          <a:noFill/>
          <a:ln>
            <a:noFill/>
          </a:ln>
        </p:spPr>
      </p:pic>
      <p:sp>
        <p:nvSpPr>
          <p:cNvPr id="2" name="Title 1"/>
          <p:cNvSpPr>
            <a:spLocks noGrp="1"/>
          </p:cNvSpPr>
          <p:nvPr>
            <p:ph type="title"/>
          </p:nvPr>
        </p:nvSpPr>
        <p:spPr>
          <a:xfrm>
            <a:off x="1473610" y="299625"/>
            <a:ext cx="10515600" cy="1325563"/>
          </a:xfrm>
        </p:spPr>
        <p:txBody>
          <a:bodyPr/>
          <a:lstStyle/>
          <a:p>
            <a:r>
              <a:rPr lang="en-GB" dirty="0"/>
              <a:t>AHRC: part of UKRI</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7913" r="18902"/>
          <a:stretch/>
        </p:blipFill>
        <p:spPr>
          <a:xfrm>
            <a:off x="7603068" y="2438197"/>
            <a:ext cx="2888039" cy="257045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9650" y="725192"/>
            <a:ext cx="2688351" cy="1512567"/>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5" name="Content Placeholder 2"/>
          <p:cNvSpPr>
            <a:spLocks noGrp="1"/>
          </p:cNvSpPr>
          <p:nvPr>
            <p:ph idx="1"/>
          </p:nvPr>
        </p:nvSpPr>
        <p:spPr>
          <a:xfrm>
            <a:off x="838200" y="1825625"/>
            <a:ext cx="10515600" cy="4795308"/>
          </a:xfrm>
        </p:spPr>
        <p:txBody>
          <a:bodyPr>
            <a:normAutofit/>
          </a:bodyPr>
          <a:lstStyle/>
          <a:p>
            <a:r>
              <a:rPr lang="en-GB" dirty="0"/>
              <a:t>As of 01/04 2018:</a:t>
            </a:r>
            <a:br>
              <a:rPr lang="en-GB" dirty="0"/>
            </a:br>
            <a:r>
              <a:rPr lang="en-GB" dirty="0"/>
              <a:t> 7 x Research Councils </a:t>
            </a:r>
            <a:br>
              <a:rPr lang="en-GB" dirty="0"/>
            </a:br>
            <a:r>
              <a:rPr lang="en-GB" dirty="0"/>
              <a:t>+ Innovate UK + Higher </a:t>
            </a:r>
            <a:br>
              <a:rPr lang="en-GB" dirty="0"/>
            </a:br>
            <a:r>
              <a:rPr lang="en-GB" dirty="0"/>
              <a:t>Education Funding Council</a:t>
            </a:r>
            <a:br>
              <a:rPr lang="en-GB" dirty="0"/>
            </a:br>
            <a:r>
              <a:rPr lang="en-GB" dirty="0"/>
              <a:t>for England (HEFCE) = UKRI</a:t>
            </a:r>
          </a:p>
          <a:p>
            <a:r>
              <a:rPr lang="en-GB" dirty="0"/>
              <a:t>Improve cross-council working</a:t>
            </a:r>
          </a:p>
          <a:p>
            <a:r>
              <a:rPr lang="en-GB" dirty="0"/>
              <a:t>Harmonise policy and practice</a:t>
            </a:r>
          </a:p>
          <a:p>
            <a:r>
              <a:rPr lang="en-GB" dirty="0"/>
              <a:t>Pool data and evidence</a:t>
            </a:r>
          </a:p>
          <a:p>
            <a:r>
              <a:rPr lang="en-GB" dirty="0"/>
              <a:t>Stronger voice for research in the UK</a:t>
            </a:r>
          </a:p>
        </p:txBody>
      </p:sp>
    </p:spTree>
    <p:extLst>
      <p:ext uri="{BB962C8B-B14F-4D97-AF65-F5344CB8AC3E}">
        <p14:creationId xmlns:p14="http://schemas.microsoft.com/office/powerpoint/2010/main" val="86918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62667"/>
            <a:ext cx="10515600" cy="4314296"/>
          </a:xfrm>
        </p:spPr>
        <p:txBody>
          <a:bodyPr numCol="2"/>
          <a:lstStyle/>
          <a:p>
            <a:pPr marL="0" indent="0">
              <a:buNone/>
            </a:pPr>
            <a:r>
              <a:rPr lang="en-GB" dirty="0"/>
              <a:t>Archaeology </a:t>
            </a:r>
          </a:p>
          <a:p>
            <a:pPr marL="0" indent="0">
              <a:buNone/>
            </a:pPr>
            <a:r>
              <a:rPr lang="en-GB" dirty="0"/>
              <a:t>Classics</a:t>
            </a:r>
          </a:p>
          <a:p>
            <a:pPr marL="0" indent="0">
              <a:buNone/>
            </a:pPr>
            <a:r>
              <a:rPr lang="en-GB" dirty="0"/>
              <a:t>Museum Studies </a:t>
            </a:r>
          </a:p>
          <a:p>
            <a:pPr marL="0" indent="0">
              <a:buNone/>
            </a:pPr>
            <a:r>
              <a:rPr lang="en-GB" dirty="0"/>
              <a:t>History </a:t>
            </a:r>
          </a:p>
          <a:p>
            <a:pPr marL="0" indent="0">
              <a:buNone/>
            </a:pPr>
            <a:r>
              <a:rPr lang="en-GB" dirty="0"/>
              <a:t>Law </a:t>
            </a:r>
          </a:p>
          <a:p>
            <a:pPr marL="0" indent="0">
              <a:buNone/>
            </a:pPr>
            <a:r>
              <a:rPr lang="en-GB" dirty="0"/>
              <a:t>Philosophy</a:t>
            </a:r>
          </a:p>
          <a:p>
            <a:pPr marL="0" indent="0">
              <a:buNone/>
            </a:pPr>
            <a:r>
              <a:rPr lang="en-GB" dirty="0"/>
              <a:t>Theology</a:t>
            </a:r>
          </a:p>
          <a:p>
            <a:pPr marL="0" indent="0">
              <a:buNone/>
            </a:pPr>
            <a:r>
              <a:rPr lang="en-GB" dirty="0"/>
              <a:t>Dance </a:t>
            </a:r>
          </a:p>
          <a:p>
            <a:pPr marL="0" indent="0">
              <a:buNone/>
            </a:pPr>
            <a:r>
              <a:rPr lang="en-GB" dirty="0"/>
              <a:t>Design</a:t>
            </a:r>
          </a:p>
          <a:p>
            <a:pPr marL="0" indent="0">
              <a:buNone/>
            </a:pPr>
            <a:r>
              <a:rPr lang="en-GB" dirty="0"/>
              <a:t>Drama</a:t>
            </a:r>
          </a:p>
          <a:p>
            <a:pPr marL="0" indent="0">
              <a:buNone/>
            </a:pPr>
            <a:r>
              <a:rPr lang="en-GB" dirty="0"/>
              <a:t>Music </a:t>
            </a:r>
          </a:p>
          <a:p>
            <a:pPr marL="0" indent="0">
              <a:buNone/>
            </a:pPr>
            <a:r>
              <a:rPr lang="en-GB" dirty="0"/>
              <a:t>Languages </a:t>
            </a:r>
          </a:p>
          <a:p>
            <a:pPr marL="0" indent="0">
              <a:buNone/>
            </a:pPr>
            <a:r>
              <a:rPr lang="en-GB" dirty="0"/>
              <a:t>Literature </a:t>
            </a:r>
          </a:p>
          <a:p>
            <a:pPr marL="0" indent="0">
              <a:buNone/>
            </a:pPr>
            <a:r>
              <a:rPr lang="en-GB" dirty="0"/>
              <a:t>Linguistics</a:t>
            </a:r>
          </a:p>
          <a:p>
            <a:pPr marL="0" indent="0">
              <a:buNone/>
            </a:pPr>
            <a:endParaRPr lang="en-GB" dirty="0"/>
          </a:p>
          <a:p>
            <a:pPr marL="0" indent="0">
              <a:buNone/>
            </a:pPr>
            <a:r>
              <a:rPr lang="en-GB" dirty="0"/>
              <a:t>lots of other things…</a:t>
            </a:r>
          </a:p>
        </p:txBody>
      </p:sp>
      <p:pic>
        <p:nvPicPr>
          <p:cNvPr id="8" name="Picture 7" descr="AHRC UKRI logo"/>
          <p:cNvPicPr/>
          <p:nvPr/>
        </p:nvPicPr>
        <p:blipFill rotWithShape="1">
          <a:blip r:embed="rId3">
            <a:extLst>
              <a:ext uri="{28A0092B-C50C-407E-A947-70E740481C1C}">
                <a14:useLocalDpi xmlns:a14="http://schemas.microsoft.com/office/drawing/2010/main" val="0"/>
              </a:ext>
            </a:extLst>
          </a:blip>
          <a:srcRect t="17356" r="80963" b="23634"/>
          <a:stretch/>
        </p:blipFill>
        <p:spPr bwMode="auto">
          <a:xfrm>
            <a:off x="0" y="156059"/>
            <a:ext cx="1473610" cy="1439334"/>
          </a:xfrm>
          <a:prstGeom prst="rect">
            <a:avLst/>
          </a:prstGeom>
          <a:noFill/>
          <a:ln>
            <a:noFill/>
          </a:ln>
        </p:spPr>
      </p:pic>
      <p:sp>
        <p:nvSpPr>
          <p:cNvPr id="9" name="Title 1"/>
          <p:cNvSpPr>
            <a:spLocks noGrp="1"/>
          </p:cNvSpPr>
          <p:nvPr>
            <p:ph type="title"/>
          </p:nvPr>
        </p:nvSpPr>
        <p:spPr>
          <a:xfrm>
            <a:off x="1473610" y="299625"/>
            <a:ext cx="10515600" cy="1325563"/>
          </a:xfrm>
        </p:spPr>
        <p:txBody>
          <a:bodyPr/>
          <a:lstStyle/>
          <a:p>
            <a:r>
              <a:rPr lang="en-GB" dirty="0"/>
              <a:t>AHRC: what we fund</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Tree>
    <p:extLst>
      <p:ext uri="{BB962C8B-B14F-4D97-AF65-F5344CB8AC3E}">
        <p14:creationId xmlns:p14="http://schemas.microsoft.com/office/powerpoint/2010/main" val="180856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sp>
        <p:nvSpPr>
          <p:cNvPr id="2" name="Title 1"/>
          <p:cNvSpPr>
            <a:spLocks noGrp="1"/>
          </p:cNvSpPr>
          <p:nvPr>
            <p:ph type="title"/>
          </p:nvPr>
        </p:nvSpPr>
        <p:spPr/>
        <p:txBody>
          <a:bodyPr/>
          <a:lstStyle/>
          <a:p>
            <a:r>
              <a:rPr lang="en-GB" dirty="0"/>
              <a:t>UKRI: Future Leaders Fellows</a:t>
            </a:r>
          </a:p>
        </p:txBody>
      </p:sp>
      <p:sp>
        <p:nvSpPr>
          <p:cNvPr id="3" name="Content Placeholder 2"/>
          <p:cNvSpPr>
            <a:spLocks noGrp="1"/>
          </p:cNvSpPr>
          <p:nvPr>
            <p:ph idx="1"/>
          </p:nvPr>
        </p:nvSpPr>
        <p:spPr>
          <a:xfrm>
            <a:off x="838200" y="1825625"/>
            <a:ext cx="10515600" cy="4710642"/>
          </a:xfrm>
        </p:spPr>
        <p:txBody>
          <a:bodyPr>
            <a:normAutofit/>
          </a:bodyPr>
          <a:lstStyle/>
          <a:p>
            <a:r>
              <a:rPr lang="en-GB" sz="3200" dirty="0"/>
              <a:t>Launched 1</a:t>
            </a:r>
            <a:r>
              <a:rPr lang="en-GB" sz="3200" baseline="30000" dirty="0"/>
              <a:t>st</a:t>
            </a:r>
            <a:r>
              <a:rPr lang="en-GB" sz="3200" dirty="0"/>
              <a:t> April 2018</a:t>
            </a:r>
          </a:p>
          <a:p>
            <a:r>
              <a:rPr lang="en-GB" sz="3200" dirty="0"/>
              <a:t>£900m, 550 awards up to £1.2m</a:t>
            </a:r>
          </a:p>
          <a:p>
            <a:r>
              <a:rPr lang="en-GB" sz="3200" dirty="0"/>
              <a:t>Open to researchers across remit of 7 Councils + Innovate</a:t>
            </a:r>
          </a:p>
          <a:p>
            <a:r>
              <a:rPr lang="en-GB" sz="3200" dirty="0"/>
              <a:t>Administered by central team</a:t>
            </a:r>
          </a:p>
          <a:p>
            <a:r>
              <a:rPr lang="en-GB" sz="3200" dirty="0"/>
              <a:t>Reviewers and panellists from all Councils</a:t>
            </a:r>
          </a:p>
          <a:p>
            <a:r>
              <a:rPr lang="en-GB" sz="3200" dirty="0"/>
              <a:t>No ring-fenced budget for Councils, organisation types or subject areas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Tree>
    <p:extLst>
      <p:ext uri="{BB962C8B-B14F-4D97-AF65-F5344CB8AC3E}">
        <p14:creationId xmlns:p14="http://schemas.microsoft.com/office/powerpoint/2010/main" val="178436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a:t>UKIR: Future Leaders Fellows (cont.)</a:t>
            </a:r>
          </a:p>
        </p:txBody>
      </p:sp>
      <p:sp>
        <p:nvSpPr>
          <p:cNvPr id="3" name="Content Placeholder 2"/>
          <p:cNvSpPr>
            <a:spLocks noGrp="1"/>
          </p:cNvSpPr>
          <p:nvPr>
            <p:ph idx="1"/>
          </p:nvPr>
        </p:nvSpPr>
        <p:spPr>
          <a:xfrm>
            <a:off x="838200" y="1825625"/>
            <a:ext cx="10515600" cy="4554154"/>
          </a:xfrm>
        </p:spPr>
        <p:txBody>
          <a:bodyPr>
            <a:normAutofit lnSpcReduction="10000"/>
          </a:bodyPr>
          <a:lstStyle/>
          <a:p>
            <a:r>
              <a:rPr lang="en-GB" sz="3200" dirty="0"/>
              <a:t>Early Career Researchers to </a:t>
            </a:r>
            <a:r>
              <a:rPr lang="en-GB" sz="3200" u="sng" dirty="0"/>
              <a:t>become</a:t>
            </a:r>
            <a:r>
              <a:rPr lang="en-GB" sz="3200" dirty="0"/>
              <a:t> research leaders</a:t>
            </a:r>
          </a:p>
          <a:p>
            <a:r>
              <a:rPr lang="en-GB" sz="3200" dirty="0"/>
              <a:t>Objectives: development of the Fellow, world-class research/innovation</a:t>
            </a:r>
          </a:p>
          <a:p>
            <a:r>
              <a:rPr lang="en-GB" sz="3200" dirty="0"/>
              <a:t>Self-defined – Person Specification, Competency-Based</a:t>
            </a:r>
          </a:p>
          <a:p>
            <a:r>
              <a:rPr lang="en-GB" sz="3200" dirty="0"/>
              <a:t>Doctorate or equivalent</a:t>
            </a:r>
          </a:p>
          <a:p>
            <a:r>
              <a:rPr lang="en-GB" sz="3200" dirty="0"/>
              <a:t>Demonstrable support from host organisation:</a:t>
            </a:r>
          </a:p>
          <a:p>
            <a:pPr lvl="1"/>
            <a:r>
              <a:rPr lang="en-GB" sz="3200" dirty="0"/>
              <a:t>tapered salary from year 3</a:t>
            </a:r>
          </a:p>
          <a:p>
            <a:pPr lvl="1"/>
            <a:r>
              <a:rPr lang="en-GB" sz="3200" dirty="0"/>
              <a:t>open-ended contract at end</a:t>
            </a:r>
          </a:p>
          <a:p>
            <a:pPr lvl="1"/>
            <a:r>
              <a:rPr lang="en-GB" sz="3200" dirty="0"/>
              <a:t>80% FEC</a:t>
            </a:r>
          </a:p>
        </p:txBody>
      </p:sp>
    </p:spTree>
    <p:extLst>
      <p:ext uri="{BB962C8B-B14F-4D97-AF65-F5344CB8AC3E}">
        <p14:creationId xmlns:p14="http://schemas.microsoft.com/office/powerpoint/2010/main" val="318580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a:t>Person Specification</a:t>
            </a:r>
          </a:p>
        </p:txBody>
      </p:sp>
      <p:sp>
        <p:nvSpPr>
          <p:cNvPr id="3" name="Content Placeholder 2"/>
          <p:cNvSpPr>
            <a:spLocks noGrp="1"/>
          </p:cNvSpPr>
          <p:nvPr>
            <p:ph idx="1"/>
          </p:nvPr>
        </p:nvSpPr>
        <p:spPr>
          <a:xfrm>
            <a:off x="838200" y="1825625"/>
            <a:ext cx="10515600" cy="4554154"/>
          </a:xfrm>
        </p:spPr>
        <p:txBody>
          <a:bodyPr>
            <a:normAutofit/>
          </a:bodyPr>
          <a:lstStyle/>
          <a:p>
            <a:r>
              <a:rPr lang="en-GB" sz="3200" dirty="0"/>
              <a:t>Demonstrate knowledge of research area, vision for research excellence</a:t>
            </a:r>
          </a:p>
          <a:p>
            <a:r>
              <a:rPr lang="en-GB" sz="3200" dirty="0"/>
              <a:t>Pathways to impact/influence</a:t>
            </a:r>
          </a:p>
          <a:p>
            <a:r>
              <a:rPr lang="en-GB" sz="3200" dirty="0"/>
              <a:t>Original and ambitious plans, not significantly overlapping with collaborators/supervisor(s)</a:t>
            </a:r>
          </a:p>
          <a:p>
            <a:r>
              <a:rPr lang="en-GB" sz="3200" dirty="0"/>
              <a:t>Suitability of research environment(s) (e.g. HEI, business)</a:t>
            </a:r>
          </a:p>
          <a:p>
            <a:r>
              <a:rPr lang="en-GB" sz="3200" dirty="0"/>
              <a:t>Capable of leadership (e.g. a team, field more widely), maximising potential in others</a:t>
            </a:r>
          </a:p>
        </p:txBody>
      </p:sp>
    </p:spTree>
    <p:extLst>
      <p:ext uri="{BB962C8B-B14F-4D97-AF65-F5344CB8AC3E}">
        <p14:creationId xmlns:p14="http://schemas.microsoft.com/office/powerpoint/2010/main" val="339206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a:t>Person Specification, cont.</a:t>
            </a:r>
          </a:p>
        </p:txBody>
      </p:sp>
      <p:sp>
        <p:nvSpPr>
          <p:cNvPr id="3" name="Content Placeholder 2"/>
          <p:cNvSpPr>
            <a:spLocks noGrp="1"/>
          </p:cNvSpPr>
          <p:nvPr>
            <p:ph idx="1"/>
          </p:nvPr>
        </p:nvSpPr>
        <p:spPr>
          <a:xfrm>
            <a:off x="838200" y="1825625"/>
            <a:ext cx="10515600" cy="4554154"/>
          </a:xfrm>
        </p:spPr>
        <p:txBody>
          <a:bodyPr>
            <a:normAutofit/>
          </a:bodyPr>
          <a:lstStyle/>
          <a:p>
            <a:r>
              <a:rPr lang="en-GB" sz="3200" dirty="0"/>
              <a:t>Ability to build partnerships, collaborations, networks</a:t>
            </a:r>
          </a:p>
          <a:p>
            <a:r>
              <a:rPr lang="en-GB" sz="3200" dirty="0"/>
              <a:t>Skills, knowledge, experience appropriate to project </a:t>
            </a:r>
          </a:p>
          <a:p>
            <a:r>
              <a:rPr lang="en-GB" sz="3200" dirty="0"/>
              <a:t>Strong research track record</a:t>
            </a:r>
          </a:p>
          <a:p>
            <a:r>
              <a:rPr lang="en-GB" sz="3200" dirty="0"/>
              <a:t>Opportunities for development as influential research leader</a:t>
            </a:r>
          </a:p>
          <a:p>
            <a:r>
              <a:rPr lang="en-GB" sz="3200" dirty="0"/>
              <a:t>Opportunities for wider career development support</a:t>
            </a:r>
          </a:p>
          <a:p>
            <a:r>
              <a:rPr lang="en-GB" sz="3200" dirty="0"/>
              <a:t>Strong communication skills for a range of audiences</a:t>
            </a:r>
          </a:p>
          <a:p>
            <a:r>
              <a:rPr lang="en-GB" sz="3200" dirty="0"/>
              <a:t>Demonstrate reach and wider relevance of Fellowship</a:t>
            </a:r>
          </a:p>
        </p:txBody>
      </p:sp>
    </p:spTree>
    <p:extLst>
      <p:ext uri="{BB962C8B-B14F-4D97-AF65-F5344CB8AC3E}">
        <p14:creationId xmlns:p14="http://schemas.microsoft.com/office/powerpoint/2010/main" val="115174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a:t>Assessment Criteria</a:t>
            </a:r>
          </a:p>
        </p:txBody>
      </p:sp>
      <p:sp>
        <p:nvSpPr>
          <p:cNvPr id="3" name="Content Placeholder 2"/>
          <p:cNvSpPr>
            <a:spLocks noGrp="1"/>
          </p:cNvSpPr>
          <p:nvPr>
            <p:ph idx="1"/>
          </p:nvPr>
        </p:nvSpPr>
        <p:spPr>
          <a:xfrm>
            <a:off x="838200" y="1825625"/>
            <a:ext cx="10515600" cy="4554154"/>
          </a:xfrm>
        </p:spPr>
        <p:txBody>
          <a:bodyPr>
            <a:normAutofit/>
          </a:bodyPr>
          <a:lstStyle/>
          <a:p>
            <a:r>
              <a:rPr lang="en-GB" sz="3200" dirty="0"/>
              <a:t>Research excellence</a:t>
            </a:r>
            <a:endParaRPr lang="en-GB" dirty="0"/>
          </a:p>
          <a:p>
            <a:pPr lvl="1"/>
            <a:r>
              <a:rPr lang="en-GB" dirty="0"/>
              <a:t>Importance, novelty, feasibility</a:t>
            </a:r>
          </a:p>
          <a:p>
            <a:pPr lvl="1"/>
            <a:r>
              <a:rPr lang="en-GB" dirty="0"/>
              <a:t>Robustness and appropriateness of methodology</a:t>
            </a:r>
          </a:p>
          <a:p>
            <a:r>
              <a:rPr lang="en-GB" dirty="0"/>
              <a:t>Applicant and development</a:t>
            </a:r>
          </a:p>
          <a:p>
            <a:pPr lvl="1"/>
            <a:r>
              <a:rPr lang="en-GB" dirty="0"/>
              <a:t>Research track record</a:t>
            </a:r>
          </a:p>
          <a:p>
            <a:pPr lvl="1"/>
            <a:r>
              <a:rPr lang="en-GB" dirty="0"/>
              <a:t>Independence and thought leadership</a:t>
            </a:r>
          </a:p>
          <a:p>
            <a:pPr lvl="1"/>
            <a:r>
              <a:rPr lang="en-GB" dirty="0"/>
              <a:t>Communication and leadership</a:t>
            </a:r>
          </a:p>
          <a:p>
            <a:pPr lvl="1"/>
            <a:r>
              <a:rPr lang="en-GB" dirty="0"/>
              <a:t>Knowledge of research landscape, and contribution</a:t>
            </a:r>
          </a:p>
          <a:p>
            <a:pPr lvl="1"/>
            <a:r>
              <a:rPr lang="en-GB" dirty="0"/>
              <a:t>Training and development plan</a:t>
            </a:r>
          </a:p>
          <a:p>
            <a:pPr marL="457200" lvl="1" indent="0">
              <a:buNone/>
            </a:pPr>
            <a:endParaRPr lang="en-GB" dirty="0"/>
          </a:p>
        </p:txBody>
      </p:sp>
    </p:spTree>
    <p:extLst>
      <p:ext uri="{BB962C8B-B14F-4D97-AF65-F5344CB8AC3E}">
        <p14:creationId xmlns:p14="http://schemas.microsoft.com/office/powerpoint/2010/main" val="285707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9861" t="71667"/>
          <a:stretch/>
        </p:blipFill>
        <p:spPr>
          <a:xfrm>
            <a:off x="4859867" y="5130800"/>
            <a:ext cx="7332133" cy="17272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6111"/>
          <a:stretch/>
        </p:blipFill>
        <p:spPr>
          <a:xfrm>
            <a:off x="0" y="0"/>
            <a:ext cx="12192001" cy="237067"/>
          </a:xfrm>
          <a:prstGeom prst="rect">
            <a:avLst/>
          </a:prstGeom>
        </p:spPr>
      </p:pic>
      <p:sp>
        <p:nvSpPr>
          <p:cNvPr id="2" name="Title 1"/>
          <p:cNvSpPr>
            <a:spLocks noGrp="1"/>
          </p:cNvSpPr>
          <p:nvPr>
            <p:ph type="title"/>
          </p:nvPr>
        </p:nvSpPr>
        <p:spPr/>
        <p:txBody>
          <a:bodyPr/>
          <a:lstStyle/>
          <a:p>
            <a:r>
              <a:rPr lang="en-GB" dirty="0"/>
              <a:t>Assessment Criteria (cont.)</a:t>
            </a:r>
          </a:p>
        </p:txBody>
      </p:sp>
      <p:sp>
        <p:nvSpPr>
          <p:cNvPr id="3" name="Content Placeholder 2"/>
          <p:cNvSpPr>
            <a:spLocks noGrp="1"/>
          </p:cNvSpPr>
          <p:nvPr>
            <p:ph idx="1"/>
          </p:nvPr>
        </p:nvSpPr>
        <p:spPr>
          <a:xfrm>
            <a:off x="838200" y="1825625"/>
            <a:ext cx="10515600" cy="4554154"/>
          </a:xfrm>
        </p:spPr>
        <p:txBody>
          <a:bodyPr>
            <a:normAutofit/>
          </a:bodyPr>
          <a:lstStyle/>
          <a:p>
            <a:r>
              <a:rPr lang="en-GB" sz="3200" dirty="0"/>
              <a:t>Impact and strategic relevance</a:t>
            </a:r>
            <a:endParaRPr lang="en-GB" dirty="0"/>
          </a:p>
          <a:p>
            <a:pPr lvl="1"/>
            <a:r>
              <a:rPr lang="en-GB" dirty="0"/>
              <a:t>Pathways to impact are well understood and articulated</a:t>
            </a:r>
          </a:p>
          <a:p>
            <a:pPr lvl="1"/>
            <a:r>
              <a:rPr lang="en-GB" dirty="0"/>
              <a:t>Where appropriate, fit to UKRI/Council priority areas</a:t>
            </a:r>
          </a:p>
          <a:p>
            <a:r>
              <a:rPr lang="en-GB" dirty="0"/>
              <a:t>Research Environment and costs</a:t>
            </a:r>
          </a:p>
          <a:p>
            <a:pPr lvl="1"/>
            <a:r>
              <a:rPr lang="en-GB" dirty="0"/>
              <a:t>Host organisation commitment</a:t>
            </a:r>
          </a:p>
          <a:p>
            <a:pPr lvl="1"/>
            <a:r>
              <a:rPr lang="en-GB" dirty="0"/>
              <a:t>Consideration of equality, diversity and inclusion aims</a:t>
            </a:r>
          </a:p>
          <a:p>
            <a:pPr lvl="1"/>
            <a:r>
              <a:rPr lang="en-GB" dirty="0"/>
              <a:t>Access to resources, time, equipment, expertise, etc.</a:t>
            </a:r>
          </a:p>
          <a:p>
            <a:pPr lvl="1"/>
            <a:r>
              <a:rPr lang="en-GB" dirty="0"/>
              <a:t>Funding requested is justified</a:t>
            </a:r>
          </a:p>
          <a:p>
            <a:pPr lvl="1"/>
            <a:r>
              <a:rPr lang="en-GB" dirty="0"/>
              <a:t>Proportionate and realistic project plan and management arrangements</a:t>
            </a:r>
          </a:p>
          <a:p>
            <a:pPr marL="457200" lvl="1" indent="0">
              <a:buNone/>
            </a:pPr>
            <a:endParaRPr lang="en-GB" dirty="0"/>
          </a:p>
        </p:txBody>
      </p:sp>
    </p:spTree>
    <p:extLst>
      <p:ext uri="{BB962C8B-B14F-4D97-AF65-F5344CB8AC3E}">
        <p14:creationId xmlns:p14="http://schemas.microsoft.com/office/powerpoint/2010/main" val="327723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7E7F02EE14D047BEF39EA00CE0F4C3" ma:contentTypeVersion="0" ma:contentTypeDescription="Create a new document." ma:contentTypeScope="" ma:versionID="5deaa64a80003e3ae3afcb0e8f7f2af3">
  <xsd:schema xmlns:xsd="http://www.w3.org/2001/XMLSchema" xmlns:xs="http://www.w3.org/2001/XMLSchema" xmlns:p="http://schemas.microsoft.com/office/2006/metadata/properties" targetNamespace="http://schemas.microsoft.com/office/2006/metadata/properties" ma:root="true" ma:fieldsID="f4049c4a17842842493e5e637b2ee70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B0C06F-B38F-446D-B931-153719AC6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53DD9F-C461-42F1-94E6-0FE3D11D0535}">
  <ds:schemaRefs>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100056-BF37-4BC4-B302-B324574CF8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61615</TotalTime>
  <Words>1119</Words>
  <Application>Microsoft Macintosh PowerPoint</Application>
  <PresentationFormat>Widescreen</PresentationFormat>
  <Paragraphs>161</Paragraphs>
  <Slides>13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Blackadder ITC</vt:lpstr>
      <vt:lpstr>Calibri</vt:lpstr>
      <vt:lpstr>Calibri Light</vt:lpstr>
      <vt:lpstr>Office Theme</vt:lpstr>
      <vt:lpstr>Visio</vt:lpstr>
      <vt:lpstr>Introducing the UKRI Future Leaders Fellowships</vt:lpstr>
      <vt:lpstr>AHRC: part of UKRI</vt:lpstr>
      <vt:lpstr>AHRC: what we fund</vt:lpstr>
      <vt:lpstr>UKRI: Future Leaders Fellows</vt:lpstr>
      <vt:lpstr>UKIR: Future Leaders Fellows (cont.)</vt:lpstr>
      <vt:lpstr>Person Specification</vt:lpstr>
      <vt:lpstr>Person Specification, cont.</vt:lpstr>
      <vt:lpstr>Assessment Criteria</vt:lpstr>
      <vt:lpstr>Assessment Criteria (cont.)</vt:lpstr>
      <vt:lpstr>Assessment</vt:lpstr>
      <vt:lpstr>Timetable</vt:lpstr>
      <vt:lpstr>Prof. Roey Sweet, AHRC</vt:lpstr>
      <vt:lpstr>PowerPoint Presentation</vt:lpstr>
    </vt:vector>
  </TitlesOfParts>
  <Company>UKSBS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AHRC and UKRI Fellowship Programmes</dc:title>
  <dc:creator>Joanna Dunster (AHRC, Programmes)</dc:creator>
  <cp:lastModifiedBy>Rodgers, Paul</cp:lastModifiedBy>
  <cp:revision>42</cp:revision>
  <dcterms:created xsi:type="dcterms:W3CDTF">2018-07-09T15:03:02Z</dcterms:created>
  <dcterms:modified xsi:type="dcterms:W3CDTF">2019-05-07T15:42:43Z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0x010100E67E7F02EE14D047BEF39EA00CE0F4C3</vt:lpwstr>
  </property>
</Properties>
</file>